
<file path=[Content_Types].xml><?xml version="1.0" encoding="utf-8"?>
<Types xmlns="http://schemas.openxmlformats.org/package/2006/content-types">
  <Default Extension="vml" ContentType="application/vnd.openxmlformats-officedocument.vmlDrawing"/>
  <Default Extension="xlsx" ContentType="application/vnd.openxmlformats-officedocument.spreadsheetml.sheet"/>
  <Default Extension="jpeg" ContentType="image/jpe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  <p:sldMasterId id="2147483660" r:id="rId3"/>
  </p:sldMasterIdLst>
  <p:notesMasterIdLst>
    <p:notesMasterId r:id="rId5"/>
  </p:notesMasterIdLst>
  <p:handoutMasterIdLst>
    <p:handoutMasterId r:id="rId23"/>
  </p:handoutMasterIdLst>
  <p:sldIdLst>
    <p:sldId id="256" r:id="rId4"/>
    <p:sldId id="300" r:id="rId6"/>
    <p:sldId id="342" r:id="rId7"/>
    <p:sldId id="341" r:id="rId8"/>
    <p:sldId id="344" r:id="rId9"/>
    <p:sldId id="338" r:id="rId10"/>
    <p:sldId id="340" r:id="rId11"/>
    <p:sldId id="356" r:id="rId12"/>
    <p:sldId id="351" r:id="rId13"/>
    <p:sldId id="347" r:id="rId14"/>
    <p:sldId id="352" r:id="rId15"/>
    <p:sldId id="306" r:id="rId16"/>
    <p:sldId id="333" r:id="rId17"/>
    <p:sldId id="319" r:id="rId18"/>
    <p:sldId id="329" r:id="rId19"/>
    <p:sldId id="353" r:id="rId20"/>
    <p:sldId id="310" r:id="rId21"/>
    <p:sldId id="307" r:id="rId22"/>
  </p:sldIdLst>
  <p:sldSz cx="9144000" cy="6858000" type="screen4x3"/>
  <p:notesSz cx="6797675" cy="992632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Lucida Grande" charset="0"/>
        <a:ea typeface="PingFang SC Regular" charset="0"/>
        <a:cs typeface="PingFang SC Regular" charset="0"/>
        <a:sym typeface="Lucida Grande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Lucida Grande" charset="0"/>
        <a:ea typeface="PingFang SC Regular" charset="0"/>
        <a:cs typeface="PingFang SC Regular" charset="0"/>
        <a:sym typeface="Lucida Grande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Lucida Grande" charset="0"/>
        <a:ea typeface="PingFang SC Regular" charset="0"/>
        <a:cs typeface="PingFang SC Regular" charset="0"/>
        <a:sym typeface="Lucida Grande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Lucida Grande" charset="0"/>
        <a:ea typeface="PingFang SC Regular" charset="0"/>
        <a:cs typeface="PingFang SC Regular" charset="0"/>
        <a:sym typeface="Lucida Grande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Lucida Grande" charset="0"/>
        <a:ea typeface="PingFang SC Regular" charset="0"/>
        <a:cs typeface="PingFang SC Regular" charset="0"/>
        <a:sym typeface="Lucida Grande" charset="0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Lucida Grande" charset="0"/>
        <a:ea typeface="PingFang SC Regular" charset="0"/>
        <a:cs typeface="PingFang SC Regular" charset="0"/>
        <a:sym typeface="Lucida Grande" charset="0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Lucida Grande" charset="0"/>
        <a:ea typeface="PingFang SC Regular" charset="0"/>
        <a:cs typeface="PingFang SC Regular" charset="0"/>
        <a:sym typeface="Lucida Grande" charset="0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Lucida Grande" charset="0"/>
        <a:ea typeface="PingFang SC Regular" charset="0"/>
        <a:cs typeface="PingFang SC Regular" charset="0"/>
        <a:sym typeface="Lucida Grande" charset="0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Lucida Grande" charset="0"/>
        <a:ea typeface="PingFang SC Regular" charset="0"/>
        <a:cs typeface="PingFang SC Regular" charset="0"/>
        <a:sym typeface="Lucida Grande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8000"/>
    <a:srgbClr val="A50021"/>
    <a:srgbClr val="009900"/>
    <a:srgbClr val="669900"/>
    <a:srgbClr val="CCFF33"/>
    <a:srgbClr val="9954CC"/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83" autoAdjust="0"/>
    <p:restoredTop sz="91474" autoAdjust="0"/>
  </p:normalViewPr>
  <p:slideViewPr>
    <p:cSldViewPr>
      <p:cViewPr varScale="1">
        <p:scale>
          <a:sx n="80" d="100"/>
          <a:sy n="80" d="100"/>
        </p:scale>
        <p:origin x="-1944" y="-84"/>
      </p:cViewPr>
      <p:guideLst>
        <p:guide orient="horz" pos="2160"/>
        <p:guide pos="290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handoutMaster" Target="handoutMasters/handoutMaster1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sdoc\shares\Estadisticas%20Vitales%202\EVALUACION\Natalidad%202019\C&#225;lculos%20natalidad%20201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msdoc\shares\Estadisticas%20Vitales%202\EVALUACION\Natalidad%202019\C&#225;lculos%20natalidad%202019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msdoc\shares\Estadisticas%20Vitales%202\EVALUACION\Insumos%20cari%20para%20presentaci&#243;n%20corregida\tasas%20espec&#237;ficas%20adolescentes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themeOverride" Target="../theme/themeOverride10.xml"/><Relationship Id="rId1" Type="http://schemas.openxmlformats.org/officeDocument/2006/relationships/package" Target="../embeddings/Workbook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8941802311035"/>
          <c:y val="0.0278871987867714"/>
          <c:w val="0.857520573594804"/>
          <c:h val="0.812068774743907"/>
        </c:manualLayout>
      </c:layout>
      <c:lineChart>
        <c:grouping val="standard"/>
        <c:varyColors val="0"/>
        <c:ser>
          <c:idx val="1"/>
          <c:order val="1"/>
          <c:tx>
            <c:strRef>
              <c:f>'Diapo 4'!$A$42</c:f>
              <c:strCache>
                <c:ptCount val="1"/>
                <c:pt idx="0">
                  <c:v>Nacimientos</c:v>
                </c:pt>
              </c:strCache>
            </c:strRef>
          </c:tx>
          <c:spPr>
            <a:ln w="38100" cap="rnd" cmpd="sng" algn="ctr">
              <a:solidFill>
                <a:srgbClr val="00B050"/>
              </a:solidFill>
              <a:prstDash val="solid"/>
              <a:round/>
            </a:ln>
          </c:spPr>
          <c:marker>
            <c:symbol val="none"/>
          </c:marker>
          <c:dLbls>
            <c:dLbl>
              <c:idx val="2"/>
              <c:delete val="1"/>
            </c:dLbl>
            <c:dLbl>
              <c:idx val="4"/>
              <c:delete val="1"/>
            </c:dLbl>
            <c:dLbl>
              <c:idx val="6"/>
              <c:delete val="1"/>
            </c:dLbl>
            <c:dLbl>
              <c:idx val="8"/>
              <c:layout>
                <c:manualLayout>
                  <c:x val="-5.25756044391341e-17"/>
                  <c:y val="-0.045681058855085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delete val="1"/>
            </c:dLbl>
            <c:dLbl>
              <c:idx val="10"/>
              <c:layout>
                <c:manualLayout>
                  <c:x val="0"/>
                  <c:y val="-0.032629327753632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delete val="1"/>
            </c:dLbl>
            <c:dLbl>
              <c:idx val="12"/>
              <c:layout>
                <c:manualLayout>
                  <c:x val="-0.00143389668537281"/>
                  <c:y val="-0.02827875071981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delete val="1"/>
            </c:dLbl>
            <c:dLbl>
              <c:idx val="14"/>
              <c:layout>
                <c:manualLayout>
                  <c:x val="0.00430169005611843"/>
                  <c:y val="-0.057760418861224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delete val="1"/>
            </c:dLbl>
            <c:dLbl>
              <c:idx val="16"/>
              <c:layout>
                <c:manualLayout>
                  <c:x val="0.00286779337074562"/>
                  <c:y val="-0.030454039236723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delete val="1"/>
            </c:dLbl>
            <c:dLbl>
              <c:idx val="22"/>
              <c:layout>
                <c:manualLayout>
                  <c:x val="-0.0397586040034096"/>
                  <c:y val="-0.0222841160458503"/>
                </c:manualLayout>
              </c:layout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>
                      <a:defRPr lang="en-US" sz="1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 dirty="0"/>
                      <a:t>37.468</a:t>
                    </a:r>
                    <a:endParaRPr lang="en-US" b="1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numRef>
              <c:f>'Diapo 4'!$B$40:$X$40</c:f>
              <c:numCache>
                <c:formatCode>General</c:formatCode>
                <c:ptCount val="23"/>
                <c:pt idx="0">
                  <c:v>1996</c:v>
                </c:pt>
                <c:pt idx="1">
                  <c:v>1997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</c:numCache>
            </c:numRef>
          </c:cat>
          <c:val>
            <c:numRef>
              <c:f>'Diapo 4'!$B$42:$X$42</c:f>
              <c:numCache>
                <c:formatCode>#,##0</c:formatCode>
                <c:ptCount val="23"/>
                <c:pt idx="0">
                  <c:v>58615</c:v>
                </c:pt>
                <c:pt idx="1">
                  <c:v>54867</c:v>
                </c:pt>
                <c:pt idx="2">
                  <c:v>53833</c:v>
                </c:pt>
                <c:pt idx="3">
                  <c:v>53151</c:v>
                </c:pt>
                <c:pt idx="4">
                  <c:v>51905</c:v>
                </c:pt>
                <c:pt idx="5">
                  <c:v>51794</c:v>
                </c:pt>
                <c:pt idx="6">
                  <c:v>50504</c:v>
                </c:pt>
                <c:pt idx="7">
                  <c:v>49959</c:v>
                </c:pt>
                <c:pt idx="8">
                  <c:v>47035</c:v>
                </c:pt>
                <c:pt idx="9">
                  <c:v>47795</c:v>
                </c:pt>
                <c:pt idx="10">
                  <c:v>47084</c:v>
                </c:pt>
                <c:pt idx="11">
                  <c:v>47104</c:v>
                </c:pt>
                <c:pt idx="12">
                  <c:v>46820</c:v>
                </c:pt>
                <c:pt idx="13">
                  <c:v>46943</c:v>
                </c:pt>
                <c:pt idx="14">
                  <c:v>46712</c:v>
                </c:pt>
                <c:pt idx="15">
                  <c:v>48059</c:v>
                </c:pt>
                <c:pt idx="16">
                  <c:v>48681</c:v>
                </c:pt>
                <c:pt idx="17">
                  <c:v>48368</c:v>
                </c:pt>
                <c:pt idx="18">
                  <c:v>48926</c:v>
                </c:pt>
                <c:pt idx="19">
                  <c:v>47058</c:v>
                </c:pt>
                <c:pt idx="20">
                  <c:v>43036</c:v>
                </c:pt>
                <c:pt idx="21">
                  <c:v>40139</c:v>
                </c:pt>
                <c:pt idx="22">
                  <c:v>37468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57095680"/>
        <c:axId val="57097216"/>
      </c:lineChart>
      <c:lineChart>
        <c:grouping val="standard"/>
        <c:varyColors val="0"/>
        <c:ser>
          <c:idx val="0"/>
          <c:order val="0"/>
          <c:tx>
            <c:strRef>
              <c:f>'Diapo 4'!$A$41</c:f>
              <c:strCache>
                <c:ptCount val="1"/>
                <c:pt idx="0">
                  <c:v>TGF </c:v>
                </c:pt>
              </c:strCache>
            </c:strRef>
          </c:tx>
          <c:spPr>
            <a:ln w="38100" cap="rnd" cmpd="sng" algn="ctr">
              <a:solidFill>
                <a:srgbClr val="00B0F0"/>
              </a:solidFill>
              <a:prstDash val="solid"/>
              <a:round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0278546286185004"/>
                  <c:y val="0.0142546485230476"/>
                </c:manualLayout>
              </c:layout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>
                      <a:defRPr lang="en-US" sz="1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2,4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>
                      <a:defRPr lang="en-US" sz="1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mtClean="0"/>
                      <a:t>2,2</a:t>
                    </a:r>
                    <a:endParaRPr lang="en-US" dirty="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</c:dLbl>
            <c:dLbl>
              <c:idx val="3"/>
              <c:layout>
                <c:manualLayout>
                  <c:x val="-0.0650415536485106"/>
                  <c:y val="0.00652586555072653"/>
                </c:manualLayout>
              </c:layout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>
                      <a:defRPr lang="en-US" sz="1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2,1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</c:dLbl>
            <c:dLbl>
              <c:idx val="5"/>
              <c:layout>
                <c:manualLayout>
                  <c:x val="-0.0492794256156323"/>
                  <c:y val="-0.00990424653757866"/>
                </c:manualLayout>
              </c:layout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>
                      <a:defRPr lang="en-US" sz="1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2,1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</c:dLbl>
            <c:dLbl>
              <c:idx val="7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>
                      <a:defRPr lang="en-US" sz="1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mtClean="0"/>
                      <a:t>2,0</a:t>
                    </a:r>
                    <a:endParaRPr lang="en-US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>
                      <a:defRPr lang="en-US" sz="1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mtClean="0"/>
                      <a:t>1,9</a:t>
                    </a:r>
                    <a:endParaRPr lang="en-US" dirty="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layout>
                <c:manualLayout>
                  <c:x val="-0.0535672188185053"/>
                  <c:y val="0.0142546485230476"/>
                </c:manualLayout>
              </c:layout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>
                      <a:defRPr lang="en-US" sz="1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1,9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0.0336599908049964"/>
                  <c:y val="0.0133525032774918"/>
                </c:manualLayout>
              </c:layout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>
                      <a:defRPr lang="en-US" sz="1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1,9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delete val="1"/>
            </c:dLbl>
            <c:dLbl>
              <c:idx val="14"/>
              <c:layout>
                <c:manualLayout>
                  <c:x val="-0.0593059669070194"/>
                  <c:y val="0.0195775966521796"/>
                </c:manualLayout>
              </c:layout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>
                      <a:defRPr lang="en-US" sz="1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1,9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delete val="1"/>
            </c:dLbl>
            <c:dLbl>
              <c:idx val="16"/>
              <c:layout>
                <c:manualLayout>
                  <c:x val="-0.0499387165955631"/>
                  <c:y val="0.0146654374900161"/>
                </c:manualLayout>
              </c:layout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>
                      <a:defRPr lang="en-US" sz="1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1,9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delete val="1"/>
            </c:dLbl>
            <c:dLbl>
              <c:idx val="18"/>
              <c:layout>
                <c:manualLayout>
                  <c:x val="-0.0564381735362737"/>
                  <c:y val="-0.00217528851690884"/>
                </c:manualLayout>
              </c:layout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>
                      <a:defRPr lang="en-US" sz="1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1,9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>
                      <a:defRPr lang="en-US" sz="1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mtClean="0"/>
                      <a:t>1,9</a:t>
                    </a:r>
                    <a:endParaRPr lang="en-US" dirty="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>
                      <a:defRPr lang="en-US" sz="1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mtClean="0"/>
                      <a:t>1,7</a:t>
                    </a:r>
                    <a:endParaRPr lang="en-US" dirty="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>
                      <a:defRPr lang="en-US" sz="1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mtClean="0"/>
                      <a:t>1,6</a:t>
                    </a:r>
                    <a:endParaRPr lang="en-US" dirty="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>
                      <a:defRPr lang="en-US" sz="1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 dirty="0" smtClean="0"/>
                      <a:t>1,5</a:t>
                    </a:r>
                    <a:endParaRPr lang="en-US" b="1" dirty="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numRef>
              <c:f>'Diapo 4'!$B$40:$X$40</c:f>
              <c:numCache>
                <c:formatCode>General</c:formatCode>
                <c:ptCount val="23"/>
                <c:pt idx="0">
                  <c:v>1996</c:v>
                </c:pt>
                <c:pt idx="1">
                  <c:v>1997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</c:numCache>
            </c:numRef>
          </c:cat>
          <c:val>
            <c:numRef>
              <c:f>'Diapo 4'!$B$41:$X$41</c:f>
              <c:numCache>
                <c:formatCode>0.00</c:formatCode>
                <c:ptCount val="23"/>
                <c:pt idx="0">
                  <c:v>2.39750796941363</c:v>
                </c:pt>
                <c:pt idx="1">
                  <c:v>2.24265166232424</c:v>
                </c:pt>
                <c:pt idx="2">
                  <c:v>2.15615600637476</c:v>
                </c:pt>
                <c:pt idx="3">
                  <c:v>2.13244308349837</c:v>
                </c:pt>
                <c:pt idx="4">
                  <c:v>2.09193955708808</c:v>
                </c:pt>
                <c:pt idx="5">
                  <c:v>2.10403348997941</c:v>
                </c:pt>
                <c:pt idx="6">
                  <c:v>2.06118430490126</c:v>
                </c:pt>
                <c:pt idx="7">
                  <c:v>2.04137035246815</c:v>
                </c:pt>
                <c:pt idx="8">
                  <c:v>1.90412925628822</c:v>
                </c:pt>
                <c:pt idx="9">
                  <c:v>1.94602699288275</c:v>
                </c:pt>
                <c:pt idx="10">
                  <c:v>1.92926620561879</c:v>
                </c:pt>
                <c:pt idx="11">
                  <c:v>1.9250587028983</c:v>
                </c:pt>
                <c:pt idx="12">
                  <c:v>1.90667446509323</c:v>
                </c:pt>
                <c:pt idx="13">
                  <c:v>1.90912720928552</c:v>
                </c:pt>
                <c:pt idx="14">
                  <c:v>1.8963987247731</c:v>
                </c:pt>
                <c:pt idx="15">
                  <c:v>1.94091186685735</c:v>
                </c:pt>
                <c:pt idx="16">
                  <c:v>1.95657794693563</c:v>
                </c:pt>
                <c:pt idx="17">
                  <c:v>1.9387362630168</c:v>
                </c:pt>
                <c:pt idx="18">
                  <c:v>1.9554504428769</c:v>
                </c:pt>
                <c:pt idx="19">
                  <c:v>1.87710550823153</c:v>
                </c:pt>
                <c:pt idx="20">
                  <c:v>1.71368856356965</c:v>
                </c:pt>
                <c:pt idx="21">
                  <c:v>1.59528113846507</c:v>
                </c:pt>
                <c:pt idx="22">
                  <c:v>1.48728506223775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57022720"/>
        <c:axId val="57021184"/>
      </c:lineChart>
      <c:catAx>
        <c:axId val="57095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spcFirstLastPara="0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57097216"/>
        <c:crosses val="autoZero"/>
        <c:auto val="1"/>
        <c:lblAlgn val="ctr"/>
        <c:lblOffset val="100"/>
        <c:noMultiLvlLbl val="0"/>
      </c:catAx>
      <c:valAx>
        <c:axId val="57097216"/>
        <c:scaling>
          <c:orientation val="minMax"/>
          <c:max val="60000"/>
          <c:min val="3500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57095680"/>
        <c:crosses val="autoZero"/>
        <c:crossBetween val="between"/>
      </c:valAx>
      <c:catAx>
        <c:axId val="570227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57021184"/>
        <c:crosses val="autoZero"/>
        <c:auto val="1"/>
        <c:lblAlgn val="ctr"/>
        <c:lblOffset val="100"/>
        <c:noMultiLvlLbl val="0"/>
      </c:catAx>
      <c:valAx>
        <c:axId val="57021184"/>
        <c:scaling>
          <c:orientation val="minMax"/>
          <c:min val="1.4"/>
        </c:scaling>
        <c:delete val="0"/>
        <c:axPos val="r"/>
        <c:numFmt formatCode="0.0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57022720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0.715267860933248"/>
          <c:y val="0.940215192557567"/>
          <c:w val="0.280676921173167"/>
          <c:h val="0.0467330763409797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en-US"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lang="en-US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596912453256"/>
          <c:y val="0.0364589329151868"/>
          <c:w val="0.826254955661139"/>
          <c:h val="0.797335295685663"/>
        </c:manualLayout>
      </c:layout>
      <c:scatterChart>
        <c:scatterStyle val="smoothMarker"/>
        <c:varyColors val="0"/>
        <c:ser>
          <c:idx val="1"/>
          <c:order val="0"/>
          <c:tx>
            <c:strRef>
              <c:f>Tasas_edades_simples!$X$109</c:f>
              <c:strCache>
                <c:ptCount val="1"/>
                <c:pt idx="0">
                  <c:v>2019</c:v>
                </c:pt>
              </c:strCache>
            </c:strRef>
          </c:tx>
          <c:spPr>
            <a:ln w="38100" cap="rnd" cmpd="sng" algn="ctr">
              <a:solidFill>
                <a:srgbClr val="FF9900"/>
              </a:solidFill>
              <a:prstDash val="solid"/>
              <a:round/>
            </a:ln>
          </c:spPr>
          <c:marker>
            <c:symbol val="none"/>
          </c:marker>
          <c:dLbls>
            <c:delete val="1"/>
          </c:dLbls>
          <c:xVal>
            <c:numRef>
              <c:f>Tasas_edades_simples!$A$110:$A$155</c:f>
              <c:numCache>
                <c:formatCode>General</c:formatCode>
                <c:ptCount val="46"/>
                <c:pt idx="0">
                  <c:v>10</c:v>
                </c:pt>
                <c:pt idx="1">
                  <c:v>11</c:v>
                </c:pt>
                <c:pt idx="2">
                  <c:v>12</c:v>
                </c:pt>
                <c:pt idx="3">
                  <c:v>13</c:v>
                </c:pt>
                <c:pt idx="4">
                  <c:v>14</c:v>
                </c:pt>
                <c:pt idx="5">
                  <c:v>15</c:v>
                </c:pt>
                <c:pt idx="6">
                  <c:v>16</c:v>
                </c:pt>
                <c:pt idx="7">
                  <c:v>17</c:v>
                </c:pt>
                <c:pt idx="8">
                  <c:v>18</c:v>
                </c:pt>
                <c:pt idx="9">
                  <c:v>19</c:v>
                </c:pt>
                <c:pt idx="10">
                  <c:v>20</c:v>
                </c:pt>
                <c:pt idx="11">
                  <c:v>21</c:v>
                </c:pt>
                <c:pt idx="12">
                  <c:v>22</c:v>
                </c:pt>
                <c:pt idx="13">
                  <c:v>23</c:v>
                </c:pt>
                <c:pt idx="14">
                  <c:v>24</c:v>
                </c:pt>
                <c:pt idx="15">
                  <c:v>25</c:v>
                </c:pt>
                <c:pt idx="16">
                  <c:v>26</c:v>
                </c:pt>
                <c:pt idx="17">
                  <c:v>27</c:v>
                </c:pt>
                <c:pt idx="18">
                  <c:v>28</c:v>
                </c:pt>
                <c:pt idx="19">
                  <c:v>29</c:v>
                </c:pt>
                <c:pt idx="20">
                  <c:v>30</c:v>
                </c:pt>
                <c:pt idx="21">
                  <c:v>31</c:v>
                </c:pt>
                <c:pt idx="22">
                  <c:v>32</c:v>
                </c:pt>
                <c:pt idx="23">
                  <c:v>33</c:v>
                </c:pt>
                <c:pt idx="24">
                  <c:v>34</c:v>
                </c:pt>
                <c:pt idx="25">
                  <c:v>35</c:v>
                </c:pt>
                <c:pt idx="26">
                  <c:v>36</c:v>
                </c:pt>
                <c:pt idx="27">
                  <c:v>37</c:v>
                </c:pt>
                <c:pt idx="28">
                  <c:v>38</c:v>
                </c:pt>
                <c:pt idx="29">
                  <c:v>39</c:v>
                </c:pt>
                <c:pt idx="30">
                  <c:v>40</c:v>
                </c:pt>
                <c:pt idx="31">
                  <c:v>41</c:v>
                </c:pt>
                <c:pt idx="32">
                  <c:v>42</c:v>
                </c:pt>
                <c:pt idx="33">
                  <c:v>43</c:v>
                </c:pt>
                <c:pt idx="34">
                  <c:v>44</c:v>
                </c:pt>
                <c:pt idx="35">
                  <c:v>45</c:v>
                </c:pt>
                <c:pt idx="36">
                  <c:v>46</c:v>
                </c:pt>
                <c:pt idx="37">
                  <c:v>47</c:v>
                </c:pt>
                <c:pt idx="38">
                  <c:v>48</c:v>
                </c:pt>
                <c:pt idx="39">
                  <c:v>49</c:v>
                </c:pt>
                <c:pt idx="40">
                  <c:v>50</c:v>
                </c:pt>
                <c:pt idx="41">
                  <c:v>51</c:v>
                </c:pt>
                <c:pt idx="42">
                  <c:v>52</c:v>
                </c:pt>
                <c:pt idx="43">
                  <c:v>53</c:v>
                </c:pt>
                <c:pt idx="44">
                  <c:v>54</c:v>
                </c:pt>
                <c:pt idx="45">
                  <c:v>55</c:v>
                </c:pt>
              </c:numCache>
            </c:numRef>
          </c:xVal>
          <c:yVal>
            <c:numRef>
              <c:f>Tasas_edades_simples!$X$110:$X$155</c:f>
              <c:numCache>
                <c:formatCode>#,##0.0000</c:formatCode>
                <c:ptCount val="46"/>
                <c:pt idx="0">
                  <c:v>0</c:v>
                </c:pt>
                <c:pt idx="1">
                  <c:v>4.32993078873409e-5</c:v>
                </c:pt>
                <c:pt idx="2">
                  <c:v>0</c:v>
                </c:pt>
                <c:pt idx="3">
                  <c:v>0.000465750617418552</c:v>
                </c:pt>
                <c:pt idx="4">
                  <c:v>0.00294696635072817</c:v>
                </c:pt>
                <c:pt idx="5">
                  <c:v>0.0086292432988477</c:v>
                </c:pt>
                <c:pt idx="6">
                  <c:v>0.0183885748006129</c:v>
                </c:pt>
                <c:pt idx="7">
                  <c:v>0.0297686531721256</c:v>
                </c:pt>
                <c:pt idx="8">
                  <c:v>0.0423067530349993</c:v>
                </c:pt>
                <c:pt idx="9">
                  <c:v>0.0574288670828522</c:v>
                </c:pt>
                <c:pt idx="10">
                  <c:v>0.057048202492878</c:v>
                </c:pt>
                <c:pt idx="11">
                  <c:v>0.063743821840839</c:v>
                </c:pt>
                <c:pt idx="12">
                  <c:v>0.0672159688596712</c:v>
                </c:pt>
                <c:pt idx="13">
                  <c:v>0.0666234499593025</c:v>
                </c:pt>
                <c:pt idx="14">
                  <c:v>0.0689769064916153</c:v>
                </c:pt>
                <c:pt idx="15">
                  <c:v>0.0663707980236022</c:v>
                </c:pt>
                <c:pt idx="16">
                  <c:v>0.071290990898249</c:v>
                </c:pt>
                <c:pt idx="17">
                  <c:v>0.0688838880732517</c:v>
                </c:pt>
                <c:pt idx="18">
                  <c:v>0.0721983704083591</c:v>
                </c:pt>
                <c:pt idx="19">
                  <c:v>0.0730915767601148</c:v>
                </c:pt>
                <c:pt idx="20">
                  <c:v>0.0779511819775167</c:v>
                </c:pt>
                <c:pt idx="21">
                  <c:v>0.0729355637889417</c:v>
                </c:pt>
                <c:pt idx="22">
                  <c:v>0.0698012166570078</c:v>
                </c:pt>
                <c:pt idx="23">
                  <c:v>0.0720248099634898</c:v>
                </c:pt>
                <c:pt idx="24">
                  <c:v>0.0670553308835339</c:v>
                </c:pt>
                <c:pt idx="25">
                  <c:v>0.057036101116079</c:v>
                </c:pt>
                <c:pt idx="26">
                  <c:v>0.0563143339745111</c:v>
                </c:pt>
                <c:pt idx="27">
                  <c:v>0.0441491814775609</c:v>
                </c:pt>
                <c:pt idx="28">
                  <c:v>0.0374265064733653</c:v>
                </c:pt>
                <c:pt idx="29">
                  <c:v>0.0295739445163552</c:v>
                </c:pt>
                <c:pt idx="30">
                  <c:v>0.0236734720554672</c:v>
                </c:pt>
                <c:pt idx="31">
                  <c:v>0.0162807914145898</c:v>
                </c:pt>
                <c:pt idx="32">
                  <c:v>0.0113662425550372</c:v>
                </c:pt>
                <c:pt idx="33">
                  <c:v>0.00635679931836403</c:v>
                </c:pt>
                <c:pt idx="34">
                  <c:v>0.00375731077126357</c:v>
                </c:pt>
                <c:pt idx="35">
                  <c:v>0.00200029040947808</c:v>
                </c:pt>
                <c:pt idx="36">
                  <c:v>0.0012408031761397</c:v>
                </c:pt>
                <c:pt idx="37">
                  <c:v>0.000803814195177614</c:v>
                </c:pt>
                <c:pt idx="38">
                  <c:v>0.000224776583322377</c:v>
                </c:pt>
                <c:pt idx="39">
                  <c:v>0.000137066101043137</c:v>
                </c:pt>
                <c:pt idx="40">
                  <c:v>0.000234445769619072</c:v>
                </c:pt>
                <c:pt idx="41">
                  <c:v>4.80377080911447e-5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Tasas_edades_simples!$U$109</c:f>
              <c:strCache>
                <c:ptCount val="1"/>
                <c:pt idx="0">
                  <c:v>2016</c:v>
                </c:pt>
              </c:strCache>
            </c:strRef>
          </c:tx>
          <c:spPr>
            <a:ln w="38100" cap="rnd" cmpd="sng" algn="ctr">
              <a:solidFill>
                <a:srgbClr val="7030A0"/>
              </a:solidFill>
              <a:prstDash val="solid"/>
              <a:round/>
            </a:ln>
          </c:spPr>
          <c:marker>
            <c:symbol val="none"/>
          </c:marker>
          <c:dLbls>
            <c:delete val="1"/>
          </c:dLbls>
          <c:xVal>
            <c:numRef>
              <c:f>Tasas_edades_simples!$B$159:$B$198</c:f>
              <c:numCache>
                <c:formatCode>General</c:formatCode>
                <c:ptCount val="40"/>
                <c:pt idx="0">
                  <c:v>10</c:v>
                </c:pt>
                <c:pt idx="1">
                  <c:v>11</c:v>
                </c:pt>
                <c:pt idx="2">
                  <c:v>12</c:v>
                </c:pt>
                <c:pt idx="3">
                  <c:v>13</c:v>
                </c:pt>
                <c:pt idx="4">
                  <c:v>14</c:v>
                </c:pt>
                <c:pt idx="5">
                  <c:v>15</c:v>
                </c:pt>
                <c:pt idx="6">
                  <c:v>16</c:v>
                </c:pt>
                <c:pt idx="7">
                  <c:v>17</c:v>
                </c:pt>
                <c:pt idx="8">
                  <c:v>18</c:v>
                </c:pt>
                <c:pt idx="9">
                  <c:v>19</c:v>
                </c:pt>
                <c:pt idx="10">
                  <c:v>20</c:v>
                </c:pt>
                <c:pt idx="11">
                  <c:v>21</c:v>
                </c:pt>
                <c:pt idx="12">
                  <c:v>22</c:v>
                </c:pt>
                <c:pt idx="13">
                  <c:v>23</c:v>
                </c:pt>
                <c:pt idx="14">
                  <c:v>24</c:v>
                </c:pt>
                <c:pt idx="15">
                  <c:v>25</c:v>
                </c:pt>
                <c:pt idx="16">
                  <c:v>26</c:v>
                </c:pt>
                <c:pt idx="17">
                  <c:v>27</c:v>
                </c:pt>
                <c:pt idx="18">
                  <c:v>28</c:v>
                </c:pt>
                <c:pt idx="19">
                  <c:v>29</c:v>
                </c:pt>
                <c:pt idx="20">
                  <c:v>30</c:v>
                </c:pt>
                <c:pt idx="21">
                  <c:v>31</c:v>
                </c:pt>
                <c:pt idx="22">
                  <c:v>32</c:v>
                </c:pt>
                <c:pt idx="23">
                  <c:v>33</c:v>
                </c:pt>
                <c:pt idx="24">
                  <c:v>34</c:v>
                </c:pt>
                <c:pt idx="25">
                  <c:v>35</c:v>
                </c:pt>
                <c:pt idx="26">
                  <c:v>36</c:v>
                </c:pt>
                <c:pt idx="27">
                  <c:v>37</c:v>
                </c:pt>
                <c:pt idx="28">
                  <c:v>38</c:v>
                </c:pt>
                <c:pt idx="29">
                  <c:v>39</c:v>
                </c:pt>
                <c:pt idx="30">
                  <c:v>40</c:v>
                </c:pt>
                <c:pt idx="31">
                  <c:v>41</c:v>
                </c:pt>
                <c:pt idx="32">
                  <c:v>42</c:v>
                </c:pt>
                <c:pt idx="33">
                  <c:v>43</c:v>
                </c:pt>
                <c:pt idx="34">
                  <c:v>44</c:v>
                </c:pt>
                <c:pt idx="35">
                  <c:v>45</c:v>
                </c:pt>
                <c:pt idx="36">
                  <c:v>46</c:v>
                </c:pt>
                <c:pt idx="37">
                  <c:v>47</c:v>
                </c:pt>
                <c:pt idx="38">
                  <c:v>48</c:v>
                </c:pt>
                <c:pt idx="39">
                  <c:v>49</c:v>
                </c:pt>
              </c:numCache>
            </c:numRef>
          </c:xVal>
          <c:yVal>
            <c:numRef>
              <c:f>Tasas_edades_simples!$U$110:$U$155</c:f>
              <c:numCache>
                <c:formatCode>#,##0.0000</c:formatCode>
                <c:ptCount val="46"/>
                <c:pt idx="0">
                  <c:v>0</c:v>
                </c:pt>
                <c:pt idx="1">
                  <c:v>0</c:v>
                </c:pt>
                <c:pt idx="2">
                  <c:v>4.06742711005485e-5</c:v>
                </c:pt>
                <c:pt idx="3">
                  <c:v>0.000681965352833825</c:v>
                </c:pt>
                <c:pt idx="4">
                  <c:v>0.00416912900148805</c:v>
                </c:pt>
                <c:pt idx="5">
                  <c:v>0.0148994870874965</c:v>
                </c:pt>
                <c:pt idx="6">
                  <c:v>0.0328059120443435</c:v>
                </c:pt>
                <c:pt idx="7">
                  <c:v>0.0484922994150377</c:v>
                </c:pt>
                <c:pt idx="8">
                  <c:v>0.0668265427926422</c:v>
                </c:pt>
                <c:pt idx="9">
                  <c:v>0.0857055665476472</c:v>
                </c:pt>
                <c:pt idx="10">
                  <c:v>0.0864823543450601</c:v>
                </c:pt>
                <c:pt idx="11">
                  <c:v>0.0909817902462624</c:v>
                </c:pt>
                <c:pt idx="12">
                  <c:v>0.086846447502641</c:v>
                </c:pt>
                <c:pt idx="13">
                  <c:v>0.0811086038293287</c:v>
                </c:pt>
                <c:pt idx="14">
                  <c:v>0.082472755764656</c:v>
                </c:pt>
                <c:pt idx="15">
                  <c:v>0.0797856337407374</c:v>
                </c:pt>
                <c:pt idx="16">
                  <c:v>0.0867616104877529</c:v>
                </c:pt>
                <c:pt idx="17">
                  <c:v>0.0890548926342519</c:v>
                </c:pt>
                <c:pt idx="18">
                  <c:v>0.0899614669184998</c:v>
                </c:pt>
                <c:pt idx="19">
                  <c:v>0.0855097453424563</c:v>
                </c:pt>
                <c:pt idx="20">
                  <c:v>0.0913192151031077</c:v>
                </c:pt>
                <c:pt idx="21">
                  <c:v>0.0899108343551961</c:v>
                </c:pt>
                <c:pt idx="22">
                  <c:v>0.0886285701656837</c:v>
                </c:pt>
                <c:pt idx="23">
                  <c:v>0.0804310129375667</c:v>
                </c:pt>
                <c:pt idx="24">
                  <c:v>0.0802876660863552</c:v>
                </c:pt>
                <c:pt idx="25">
                  <c:v>0.0708075429857649</c:v>
                </c:pt>
                <c:pt idx="26">
                  <c:v>0.0570658753537528</c:v>
                </c:pt>
                <c:pt idx="27">
                  <c:v>0.0531944926578457</c:v>
                </c:pt>
                <c:pt idx="28">
                  <c:v>0.0438825589133773</c:v>
                </c:pt>
                <c:pt idx="29">
                  <c:v>0.0340251358258385</c:v>
                </c:pt>
                <c:pt idx="30">
                  <c:v>0.026602024764687</c:v>
                </c:pt>
                <c:pt idx="31">
                  <c:v>0.0179558961994701</c:v>
                </c:pt>
                <c:pt idx="32">
                  <c:v>0.0109113880058207</c:v>
                </c:pt>
                <c:pt idx="33">
                  <c:v>0.0064399282581776</c:v>
                </c:pt>
                <c:pt idx="34">
                  <c:v>0.004043239969097</c:v>
                </c:pt>
                <c:pt idx="35">
                  <c:v>0.00245896830448842</c:v>
                </c:pt>
                <c:pt idx="36">
                  <c:v>0.000726656403425487</c:v>
                </c:pt>
                <c:pt idx="37">
                  <c:v>0.000419252692779526</c:v>
                </c:pt>
                <c:pt idx="38">
                  <c:v>0.000333872077438338</c:v>
                </c:pt>
                <c:pt idx="39">
                  <c:v>0.000192443221418359</c:v>
                </c:pt>
                <c:pt idx="40">
                  <c:v>0.000143149204385175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4.73783353198324e-5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330240"/>
        <c:axId val="28336128"/>
      </c:scatterChart>
      <c:valAx>
        <c:axId val="28330240"/>
        <c:scaling>
          <c:orientation val="minMax"/>
          <c:max val="49"/>
          <c:min val="1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-5400000" spcFirstLastPara="0" vertOverflow="ellipsis" vert="horz" wrap="square" anchor="ctr" anchorCtr="1"/>
          <a:lstStyle/>
          <a:p>
            <a:pPr>
              <a:defRPr lang="en-US" sz="1600" b="0" i="0" u="none" strike="noStrike" kern="1200" baseline="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</a:defRPr>
            </a:pPr>
          </a:p>
        </c:txPr>
        <c:crossAx val="28336128"/>
        <c:crosses val="autoZero"/>
        <c:crossBetween val="midCat"/>
        <c:majorUnit val="1"/>
        <c:minorUnit val="1"/>
      </c:valAx>
      <c:valAx>
        <c:axId val="28336128"/>
        <c:scaling>
          <c:orientation val="minMax"/>
          <c:min val="0"/>
        </c:scaling>
        <c:delete val="0"/>
        <c:axPos val="l"/>
        <c:majorGridlines/>
        <c:numFmt formatCode="#,##0.000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28330240"/>
        <c:crosses val="autoZero"/>
        <c:crossBetween val="midCat"/>
      </c:valAx>
    </c:plotArea>
    <c:legend>
      <c:legendPos val="b"/>
      <c:layout/>
      <c:overlay val="0"/>
      <c:txPr>
        <a:bodyPr rot="0" spcFirstLastPara="0" vertOverflow="ellipsis" vert="horz" wrap="square" anchor="ctr" anchorCtr="1"/>
        <a:lstStyle/>
        <a:p>
          <a:pPr>
            <a:defRPr lang="en-US"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lang="en-US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'Diapo 8 y 9_PRONTO'!$B$4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0" vertOverflow="ellipsis" vert="horz" wrap="square" lIns="38100" tIns="19050" rIns="38100" bIns="19050" anchor="ctr" anchorCtr="1"/>
              <a:lstStyle/>
              <a:p>
                <a:pPr>
                  <a:defRPr lang="en-US"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'Diapo 8 y 9_PRONTO'!$A$5:$A$12</c:f>
              <c:strCache>
                <c:ptCount val="8"/>
                <c:pt idx="0">
                  <c:v>14 o menos</c:v>
                </c:pt>
                <c:pt idx="1">
                  <c:v>15-19</c:v>
                </c:pt>
                <c:pt idx="2">
                  <c:v>20-24</c:v>
                </c:pt>
                <c:pt idx="3">
                  <c:v>25-29</c:v>
                </c:pt>
                <c:pt idx="4">
                  <c:v>30-34</c:v>
                </c:pt>
                <c:pt idx="5">
                  <c:v>35-39</c:v>
                </c:pt>
                <c:pt idx="6">
                  <c:v>40-44</c:v>
                </c:pt>
                <c:pt idx="7">
                  <c:v>45-49</c:v>
                </c:pt>
              </c:strCache>
            </c:strRef>
          </c:cat>
          <c:val>
            <c:numRef>
              <c:f>'Diapo 8 y 9_PRONTO'!$B$5:$B$12</c:f>
              <c:numCache>
                <c:formatCode>General</c:formatCode>
                <c:ptCount val="8"/>
                <c:pt idx="0">
                  <c:v>98</c:v>
                </c:pt>
                <c:pt idx="1">
                  <c:v>5367</c:v>
                </c:pt>
                <c:pt idx="2">
                  <c:v>10292</c:v>
                </c:pt>
                <c:pt idx="3">
                  <c:v>9975</c:v>
                </c:pt>
                <c:pt idx="4">
                  <c:v>9657</c:v>
                </c:pt>
                <c:pt idx="5">
                  <c:v>5978</c:v>
                </c:pt>
                <c:pt idx="6">
                  <c:v>1578</c:v>
                </c:pt>
                <c:pt idx="7">
                  <c:v>86</c:v>
                </c:pt>
              </c:numCache>
            </c:numRef>
          </c:val>
        </c:ser>
        <c:ser>
          <c:idx val="1"/>
          <c:order val="1"/>
          <c:tx>
            <c:strRef>
              <c:f>'Diapo 8 y 9_PRONTO'!$C$4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9644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0" vertOverflow="ellipsis" vert="horz" wrap="square" lIns="38100" tIns="19050" rIns="38100" bIns="19050" anchor="ctr" anchorCtr="1"/>
              <a:lstStyle/>
              <a:p>
                <a:pPr>
                  <a:defRPr lang="en-US"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'Diapo 8 y 9_PRONTO'!$A$5:$A$12</c:f>
              <c:strCache>
                <c:ptCount val="8"/>
                <c:pt idx="0">
                  <c:v>14 o menos</c:v>
                </c:pt>
                <c:pt idx="1">
                  <c:v>15-19</c:v>
                </c:pt>
                <c:pt idx="2">
                  <c:v>20-24</c:v>
                </c:pt>
                <c:pt idx="3">
                  <c:v>25-29</c:v>
                </c:pt>
                <c:pt idx="4">
                  <c:v>30-34</c:v>
                </c:pt>
                <c:pt idx="5">
                  <c:v>35-39</c:v>
                </c:pt>
                <c:pt idx="6">
                  <c:v>40-44</c:v>
                </c:pt>
                <c:pt idx="7">
                  <c:v>45-49</c:v>
                </c:pt>
              </c:strCache>
            </c:strRef>
          </c:cat>
          <c:val>
            <c:numRef>
              <c:f>'Diapo 8 y 9_PRONTO'!$C$5:$C$12</c:f>
              <c:numCache>
                <c:formatCode>General</c:formatCode>
                <c:ptCount val="8"/>
                <c:pt idx="0">
                  <c:v>71</c:v>
                </c:pt>
                <c:pt idx="1">
                  <c:v>4554</c:v>
                </c:pt>
                <c:pt idx="2">
                  <c:v>9623</c:v>
                </c:pt>
                <c:pt idx="3">
                  <c:v>9330</c:v>
                </c:pt>
                <c:pt idx="4">
                  <c:v>9204</c:v>
                </c:pt>
                <c:pt idx="5">
                  <c:v>5716</c:v>
                </c:pt>
                <c:pt idx="6">
                  <c:v>1537</c:v>
                </c:pt>
                <c:pt idx="7">
                  <c:v>98</c:v>
                </c:pt>
              </c:numCache>
            </c:numRef>
          </c:val>
        </c:ser>
        <c:ser>
          <c:idx val="2"/>
          <c:order val="2"/>
          <c:tx>
            <c:strRef>
              <c:f>'Diapo 8 y 9_PRONTO'!$D$4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0" vertOverflow="ellipsis" vert="horz" wrap="square" lIns="38100" tIns="19050" rIns="38100" bIns="19050" anchor="ctr" anchorCtr="1"/>
              <a:lstStyle/>
              <a:p>
                <a:pPr>
                  <a:defRPr lang="en-US"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'Diapo 8 y 9_PRONTO'!$A$5:$A$12</c:f>
              <c:strCache>
                <c:ptCount val="8"/>
                <c:pt idx="0">
                  <c:v>14 o menos</c:v>
                </c:pt>
                <c:pt idx="1">
                  <c:v>15-19</c:v>
                </c:pt>
                <c:pt idx="2">
                  <c:v>20-24</c:v>
                </c:pt>
                <c:pt idx="3">
                  <c:v>25-29</c:v>
                </c:pt>
                <c:pt idx="4">
                  <c:v>30-34</c:v>
                </c:pt>
                <c:pt idx="5">
                  <c:v>35-39</c:v>
                </c:pt>
                <c:pt idx="6">
                  <c:v>40-44</c:v>
                </c:pt>
                <c:pt idx="7">
                  <c:v>45-49</c:v>
                </c:pt>
              </c:strCache>
            </c:strRef>
          </c:cat>
          <c:val>
            <c:numRef>
              <c:f>'Diapo 8 y 9_PRONTO'!$D$5:$D$12</c:f>
              <c:numCache>
                <c:formatCode>General</c:formatCode>
                <c:ptCount val="8"/>
                <c:pt idx="0">
                  <c:v>83</c:v>
                </c:pt>
                <c:pt idx="1">
                  <c:v>3968</c:v>
                </c:pt>
                <c:pt idx="2">
                  <c:v>8648</c:v>
                </c:pt>
                <c:pt idx="3">
                  <c:v>8980</c:v>
                </c:pt>
                <c:pt idx="4">
                  <c:v>8814</c:v>
                </c:pt>
                <c:pt idx="5">
                  <c:v>5352</c:v>
                </c:pt>
                <c:pt idx="6">
                  <c:v>1515</c:v>
                </c:pt>
                <c:pt idx="7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412992"/>
        <c:axId val="57414784"/>
      </c:barChart>
      <c:catAx>
        <c:axId val="574129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57414784"/>
        <c:crosses val="autoZero"/>
        <c:auto val="1"/>
        <c:lblAlgn val="ctr"/>
        <c:lblOffset val="100"/>
        <c:noMultiLvlLbl val="0"/>
      </c:catAx>
      <c:valAx>
        <c:axId val="57414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57412992"/>
        <c:crosses val="autoZero"/>
        <c:crossBetween val="between"/>
      </c:valAx>
    </c:plotArea>
    <c:legend>
      <c:legendPos val="b"/>
      <c:layout/>
      <c:overlay val="0"/>
      <c:txPr>
        <a:bodyPr rot="0" spcFirstLastPara="0" vertOverflow="ellipsis" vert="horz" wrap="square" anchor="ctr" anchorCtr="1"/>
        <a:lstStyle/>
        <a:p>
          <a:pPr>
            <a:defRPr lang="en-US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lang="en-US"/>
      </a:pPr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33423252648974"/>
          <c:y val="0.0156786522558845"/>
          <c:w val="0.929682366093127"/>
          <c:h val="0.902597745496373"/>
        </c:manualLayout>
      </c:layout>
      <c:lineChart>
        <c:grouping val="standard"/>
        <c:varyColors val="0"/>
        <c:ser>
          <c:idx val="0"/>
          <c:order val="0"/>
          <c:marker>
            <c:symbol val="none"/>
          </c:marker>
          <c:dPt>
            <c:idx val="0"/>
            <c:marker>
              <c:symbol val="none"/>
            </c:marker>
            <c:bubble3D val="0"/>
            <c:spPr>
              <a:ln w="28575" cap="rnd" cmpd="sng" algn="ctr">
                <a:solidFill>
                  <a:srgbClr val="0070C0"/>
                </a:solidFill>
                <a:prstDash val="solid"/>
                <a:round/>
              </a:ln>
            </c:spPr>
          </c:dPt>
          <c:dPt>
            <c:idx val="1"/>
            <c:marker>
              <c:symbol val="none"/>
            </c:marker>
            <c:bubble3D val="0"/>
            <c:spPr>
              <a:ln w="28575" cap="rnd" cmpd="sng" algn="ctr">
                <a:solidFill>
                  <a:srgbClr val="0070C0"/>
                </a:solidFill>
                <a:prstDash val="solid"/>
                <a:round/>
              </a:ln>
            </c:spPr>
          </c:dPt>
          <c:dPt>
            <c:idx val="2"/>
            <c:marker>
              <c:symbol val="none"/>
            </c:marker>
            <c:bubble3D val="0"/>
            <c:spPr>
              <a:ln w="28575" cap="rnd" cmpd="sng" algn="ctr">
                <a:solidFill>
                  <a:srgbClr val="0070C0"/>
                </a:solidFill>
                <a:prstDash val="solid"/>
                <a:round/>
              </a:ln>
            </c:spPr>
          </c:dPt>
          <c:dPt>
            <c:idx val="3"/>
            <c:marker>
              <c:symbol val="none"/>
            </c:marker>
            <c:bubble3D val="0"/>
            <c:spPr>
              <a:ln w="28575" cap="rnd" cmpd="sng" algn="ctr">
                <a:solidFill>
                  <a:srgbClr val="0070C0"/>
                </a:solidFill>
                <a:prstDash val="solid"/>
                <a:round/>
              </a:ln>
            </c:spPr>
          </c:dPt>
          <c:dPt>
            <c:idx val="4"/>
            <c:marker>
              <c:symbol val="none"/>
            </c:marker>
            <c:bubble3D val="0"/>
            <c:spPr>
              <a:ln w="28575" cap="rnd" cmpd="sng" algn="ctr">
                <a:solidFill>
                  <a:srgbClr val="0070C0"/>
                </a:solidFill>
                <a:prstDash val="solid"/>
                <a:round/>
              </a:ln>
            </c:spPr>
          </c:dPt>
          <c:dPt>
            <c:idx val="5"/>
            <c:marker>
              <c:symbol val="none"/>
            </c:marker>
            <c:bubble3D val="0"/>
            <c:spPr>
              <a:ln w="28575" cap="rnd" cmpd="sng" algn="ctr">
                <a:solidFill>
                  <a:srgbClr val="0070C0"/>
                </a:solidFill>
                <a:prstDash val="solid"/>
                <a:round/>
              </a:ln>
            </c:spPr>
          </c:dPt>
          <c:dPt>
            <c:idx val="6"/>
            <c:marker>
              <c:symbol val="none"/>
            </c:marker>
            <c:bubble3D val="0"/>
            <c:spPr>
              <a:ln w="28575" cap="rnd" cmpd="sng" algn="ctr">
                <a:solidFill>
                  <a:srgbClr val="0070C0"/>
                </a:solidFill>
                <a:prstDash val="solid"/>
                <a:round/>
              </a:ln>
            </c:spPr>
          </c:dPt>
          <c:dPt>
            <c:idx val="7"/>
            <c:marker>
              <c:symbol val="none"/>
            </c:marker>
            <c:bubble3D val="0"/>
            <c:spPr>
              <a:ln w="28575" cap="rnd" cmpd="sng" algn="ctr">
                <a:solidFill>
                  <a:srgbClr val="0070C0"/>
                </a:solidFill>
                <a:prstDash val="solid"/>
                <a:round/>
              </a:ln>
            </c:spPr>
          </c:dPt>
          <c:dPt>
            <c:idx val="8"/>
            <c:marker>
              <c:symbol val="none"/>
            </c:marker>
            <c:bubble3D val="0"/>
            <c:spPr>
              <a:ln w="28575" cap="rnd" cmpd="sng" algn="ctr">
                <a:solidFill>
                  <a:srgbClr val="0070C0"/>
                </a:solidFill>
                <a:prstDash val="solid"/>
                <a:round/>
              </a:ln>
            </c:spPr>
          </c:dPt>
          <c:dPt>
            <c:idx val="9"/>
            <c:marker>
              <c:symbol val="none"/>
            </c:marker>
            <c:bubble3D val="0"/>
            <c:spPr>
              <a:ln w="38100" cap="rnd" cmpd="sng" algn="ctr">
                <a:solidFill>
                  <a:srgbClr val="0070C0"/>
                </a:solidFill>
                <a:prstDash val="solid"/>
                <a:round/>
              </a:ln>
            </c:spPr>
          </c:dPt>
          <c:dPt>
            <c:idx val="10"/>
            <c:marker>
              <c:symbol val="none"/>
            </c:marker>
            <c:bubble3D val="0"/>
            <c:spPr>
              <a:ln w="38100" cap="rnd" cmpd="sng" algn="ctr">
                <a:solidFill>
                  <a:srgbClr val="00B050"/>
                </a:solidFill>
                <a:prstDash val="solid"/>
                <a:round/>
              </a:ln>
            </c:spPr>
          </c:dPt>
          <c:dPt>
            <c:idx val="11"/>
            <c:marker>
              <c:symbol val="none"/>
            </c:marker>
            <c:bubble3D val="0"/>
            <c:spPr>
              <a:ln w="38100" cap="rnd" cmpd="sng" algn="ctr">
                <a:solidFill>
                  <a:srgbClr val="00B050"/>
                </a:solidFill>
                <a:prstDash val="solid"/>
                <a:round/>
              </a:ln>
            </c:spPr>
          </c:dPt>
          <c:dPt>
            <c:idx val="12"/>
            <c:marker>
              <c:symbol val="none"/>
            </c:marker>
            <c:bubble3D val="0"/>
            <c:spPr>
              <a:ln w="38100" cap="rnd" cmpd="sng" algn="ctr">
                <a:solidFill>
                  <a:srgbClr val="00B050"/>
                </a:solidFill>
                <a:prstDash val="solid"/>
                <a:round/>
              </a:ln>
            </c:spPr>
          </c:dPt>
          <c:dPt>
            <c:idx val="13"/>
            <c:marker>
              <c:symbol val="none"/>
            </c:marker>
            <c:bubble3D val="0"/>
            <c:spPr>
              <a:ln w="38100" cap="rnd" cmpd="sng" algn="ctr">
                <a:solidFill>
                  <a:srgbClr val="00B050"/>
                </a:solidFill>
                <a:prstDash val="solid"/>
                <a:round/>
              </a:ln>
            </c:spPr>
          </c:dPt>
          <c:dPt>
            <c:idx val="14"/>
            <c:marker>
              <c:symbol val="none"/>
            </c:marker>
            <c:bubble3D val="0"/>
            <c:spPr>
              <a:ln w="38100" cap="rnd" cmpd="sng" algn="ctr">
                <a:solidFill>
                  <a:srgbClr val="00B050"/>
                </a:solidFill>
                <a:prstDash val="solid"/>
                <a:round/>
              </a:ln>
            </c:spPr>
          </c:dPt>
          <c:dPt>
            <c:idx val="15"/>
            <c:marker>
              <c:symbol val="none"/>
            </c:marker>
            <c:bubble3D val="0"/>
            <c:spPr>
              <a:ln w="38100" cap="rnd" cmpd="sng" algn="ctr">
                <a:solidFill>
                  <a:srgbClr val="00B050"/>
                </a:solidFill>
                <a:prstDash val="solid"/>
                <a:round/>
              </a:ln>
            </c:spPr>
          </c:dPt>
          <c:dLbls>
            <c:dLbl>
              <c:idx val="1"/>
              <c:delete val="1"/>
            </c:dLbl>
            <c:dLbl>
              <c:idx val="3"/>
              <c:delete val="1"/>
            </c:dLbl>
            <c:dLbl>
              <c:idx val="5"/>
              <c:delete val="1"/>
            </c:dLbl>
            <c:dLbl>
              <c:idx val="7"/>
              <c:delete val="1"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Hoja2!$I$45:$X$45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2019*</c:v>
                </c:pt>
              </c:strCache>
            </c:strRef>
          </c:cat>
          <c:val>
            <c:numRef>
              <c:f>Hoja2!$I$46:$X$46</c:f>
              <c:numCache>
                <c:formatCode>0.00</c:formatCode>
                <c:ptCount val="16"/>
                <c:pt idx="0">
                  <c:v>59.0347105939315</c:v>
                </c:pt>
                <c:pt idx="1">
                  <c:v>59.5383977637263</c:v>
                </c:pt>
                <c:pt idx="2">
                  <c:v>61.9064070704546</c:v>
                </c:pt>
                <c:pt idx="3">
                  <c:v>59.1176452891886</c:v>
                </c:pt>
                <c:pt idx="4">
                  <c:v>60.747281000715</c:v>
                </c:pt>
                <c:pt idx="5">
                  <c:v>58.8061294070411</c:v>
                </c:pt>
                <c:pt idx="6">
                  <c:v>59.5420501579981</c:v>
                </c:pt>
                <c:pt idx="7">
                  <c:v>57.2658665558339</c:v>
                </c:pt>
                <c:pt idx="8">
                  <c:v>59.8866193035134</c:v>
                </c:pt>
                <c:pt idx="9">
                  <c:v>60.9362920664292</c:v>
                </c:pt>
                <c:pt idx="10">
                  <c:v>58.1467483628272</c:v>
                </c:pt>
                <c:pt idx="11">
                  <c:v>55.6147348076424</c:v>
                </c:pt>
                <c:pt idx="12">
                  <c:v>50.3104577021524</c:v>
                </c:pt>
                <c:pt idx="13">
                  <c:v>41.648637623142</c:v>
                </c:pt>
                <c:pt idx="14">
                  <c:v>35.8004376129793</c:v>
                </c:pt>
                <c:pt idx="15">
                  <c:v>31.5643916092827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57575680"/>
        <c:axId val="57581568"/>
      </c:lineChart>
      <c:catAx>
        <c:axId val="57575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57581568"/>
        <c:crosses val="autoZero"/>
        <c:auto val="1"/>
        <c:lblAlgn val="ctr"/>
        <c:lblOffset val="100"/>
        <c:noMultiLvlLbl val="0"/>
      </c:catAx>
      <c:valAx>
        <c:axId val="57581568"/>
        <c:scaling>
          <c:orientation val="minMax"/>
        </c:scaling>
        <c:delete val="0"/>
        <c:axPos val="l"/>
        <c:majorGridlines/>
        <c:numFmt formatCode="0.0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575756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lang="en-US"/>
      </a:pPr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6976437267375"/>
          <c:y val="0.0352041888895158"/>
          <c:w val="0.795226952563133"/>
          <c:h val="0.729490105765865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'Tasa Convencional'!$B$4</c:f>
              <c:strCache>
                <c:ptCount val="1"/>
                <c:pt idx="0">
                  <c:v>Neo Precoz</c:v>
                </c:pt>
              </c:strCache>
            </c:strRef>
          </c:tx>
          <c:spPr>
            <a:ln w="38100" cap="rnd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  <a:round/>
            </a:ln>
          </c:spPr>
          <c:marker>
            <c:symbol val="none"/>
          </c:marke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layout>
                <c:manualLayout>
                  <c:x val="-0.00624025063205058"/>
                  <c:y val="-0.027334851936218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2"/>
              <c:delete val="1"/>
            </c:dLbl>
            <c:dLbl>
              <c:idx val="13"/>
              <c:layout>
                <c:manualLayout>
                  <c:x val="-0.014560584808118"/>
                  <c:y val="-0.0060744115413819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xVal>
            <c:numRef>
              <c:f>'Tasa Convencional'!$Z$18:$Z$32</c:f>
              <c:numCache>
                <c:formatCode>General</c:formatCode>
                <c:ptCount val="1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numCache>
            </c:numRef>
          </c:xVal>
          <c:yVal>
            <c:numRef>
              <c:f>'Tasa Convencional'!$AA$18:$AA$32</c:f>
              <c:numCache>
                <c:formatCode>0.00</c:formatCode>
                <c:ptCount val="15"/>
                <c:pt idx="0">
                  <c:v>4.77200424178155</c:v>
                </c:pt>
                <c:pt idx="1">
                  <c:v>4.23405876873571</c:v>
                </c:pt>
                <c:pt idx="2">
                  <c:v>4.26412226631766</c:v>
                </c:pt>
                <c:pt idx="3">
                  <c:v>4.09041072784009</c:v>
                </c:pt>
                <c:pt idx="4">
                  <c:v>3.45690532745165</c:v>
                </c:pt>
                <c:pt idx="5">
                  <c:v>2.7836355967946</c:v>
                </c:pt>
                <c:pt idx="6">
                  <c:v>3.93903065593423</c:v>
                </c:pt>
                <c:pt idx="7">
                  <c:v>3.99508936931688</c:v>
                </c:pt>
                <c:pt idx="8">
                  <c:v>3.71808303034038</c:v>
                </c:pt>
                <c:pt idx="9">
                  <c:v>3.70079391333113</c:v>
                </c:pt>
                <c:pt idx="10">
                  <c:v>3.47463516330785</c:v>
                </c:pt>
                <c:pt idx="11">
                  <c:v>3.91006842619746</c:v>
                </c:pt>
                <c:pt idx="12">
                  <c:v>2.97425411283577</c:v>
                </c:pt>
                <c:pt idx="13">
                  <c:v>3.28857221156481</c:v>
                </c:pt>
                <c:pt idx="14">
                  <c:v>2.98921746557062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'Tasa Convencional'!$C$4</c:f>
              <c:strCache>
                <c:ptCount val="1"/>
                <c:pt idx="0">
                  <c:v>Neo Tardias</c:v>
                </c:pt>
              </c:strCache>
            </c:strRef>
          </c:tx>
          <c:spPr>
            <a:ln w="38100" cap="rnd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0332813367042698"/>
                  <c:y val="0.039483675018982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layout>
                <c:manualLayout>
                  <c:x val="-0.00832033417606744"/>
                  <c:y val="0.033409263477600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layout>
                <c:manualLayout>
                  <c:x val="0.00416016708803372"/>
                  <c:y val="0.033409263477600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delete val="1"/>
            </c:dLbl>
            <c:dLbl>
              <c:idx val="13"/>
              <c:layout>
                <c:manualLayout>
                  <c:x val="-0.0187207518961517"/>
                  <c:y val="0.018223234624145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xVal>
            <c:numRef>
              <c:f>'Tasa Convencional'!$Z$18:$Z$32</c:f>
              <c:numCache>
                <c:formatCode>General</c:formatCode>
                <c:ptCount val="1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numCache>
            </c:numRef>
          </c:xVal>
          <c:yVal>
            <c:numRef>
              <c:f>'Tasa Convencional'!$AB$18:$AB$32</c:f>
              <c:numCache>
                <c:formatCode>0.00</c:formatCode>
                <c:ptCount val="15"/>
                <c:pt idx="0">
                  <c:v>2.22693531283139</c:v>
                </c:pt>
                <c:pt idx="1">
                  <c:v>2.22288085358625</c:v>
                </c:pt>
                <c:pt idx="2">
                  <c:v>2.40648484336739</c:v>
                </c:pt>
                <c:pt idx="3">
                  <c:v>1.771105675972</c:v>
                </c:pt>
                <c:pt idx="4">
                  <c:v>1.54818459450288</c:v>
                </c:pt>
                <c:pt idx="5">
                  <c:v>1.26528890763391</c:v>
                </c:pt>
                <c:pt idx="6">
                  <c:v>1.71262202431923</c:v>
                </c:pt>
                <c:pt idx="7">
                  <c:v>1.60219729915312</c:v>
                </c:pt>
                <c:pt idx="8">
                  <c:v>1.56118403483905</c:v>
                </c:pt>
                <c:pt idx="9">
                  <c:v>1.26116440621899</c:v>
                </c:pt>
                <c:pt idx="10">
                  <c:v>1.47161018681274</c:v>
                </c:pt>
                <c:pt idx="11">
                  <c:v>1.44502528794254</c:v>
                </c:pt>
                <c:pt idx="12">
                  <c:v>1.37094525513524</c:v>
                </c:pt>
                <c:pt idx="13">
                  <c:v>1.34532499564015</c:v>
                </c:pt>
                <c:pt idx="14">
                  <c:v>1.49460873278531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'Tasa Convencional'!$D$4</c:f>
              <c:strCache>
                <c:ptCount val="1"/>
                <c:pt idx="0">
                  <c:v>Post Neo</c:v>
                </c:pt>
              </c:strCache>
            </c:strRef>
          </c:tx>
          <c:spPr>
            <a:ln w="38100" cap="rnd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  <a:round/>
            </a:ln>
          </c:spPr>
          <c:marker>
            <c:symbol val="none"/>
          </c:marke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2"/>
              <c:delete val="1"/>
            </c:dLbl>
            <c:dLbl>
              <c:idx val="13"/>
              <c:layout>
                <c:manualLayout>
                  <c:x val="-0.0187207518961517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xVal>
            <c:numRef>
              <c:f>'Tasa Convencional'!$Z$18:$Z$32</c:f>
              <c:numCache>
                <c:formatCode>General</c:formatCode>
                <c:ptCount val="1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numCache>
            </c:numRef>
          </c:xVal>
          <c:yVal>
            <c:numRef>
              <c:f>'Tasa Convencional'!$AC$18:$AC$32</c:f>
              <c:numCache>
                <c:formatCode>0.00</c:formatCode>
                <c:ptCount val="15"/>
                <c:pt idx="0">
                  <c:v>5.74761399787911</c:v>
                </c:pt>
                <c:pt idx="1">
                  <c:v>4.17054788720467</c:v>
                </c:pt>
                <c:pt idx="2">
                  <c:v>5.42514565566157</c:v>
                </c:pt>
                <c:pt idx="3">
                  <c:v>4.7651176520199</c:v>
                </c:pt>
                <c:pt idx="4">
                  <c:v>4.55972175093315</c:v>
                </c:pt>
                <c:pt idx="5">
                  <c:v>3.66933783213834</c:v>
                </c:pt>
                <c:pt idx="6">
                  <c:v>3.27538962151053</c:v>
                </c:pt>
                <c:pt idx="7">
                  <c:v>3.72458852660272</c:v>
                </c:pt>
                <c:pt idx="8">
                  <c:v>3.55374786877837</c:v>
                </c:pt>
                <c:pt idx="9">
                  <c:v>2.8117763810784</c:v>
                </c:pt>
                <c:pt idx="10">
                  <c:v>2.55487879654989</c:v>
                </c:pt>
                <c:pt idx="11">
                  <c:v>2.63504611330698</c:v>
                </c:pt>
                <c:pt idx="12">
                  <c:v>2.16098150385724</c:v>
                </c:pt>
                <c:pt idx="13">
                  <c:v>2.16746804853135</c:v>
                </c:pt>
                <c:pt idx="14">
                  <c:v>2.32198142414861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'Tasa Convencional'!$E$4</c:f>
              <c:strCache>
                <c:ptCount val="1"/>
                <c:pt idx="0">
                  <c:v>TMI</c:v>
                </c:pt>
              </c:strCache>
            </c:strRef>
          </c:tx>
          <c:spPr>
            <a:ln w="38100" cap="rnd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</c:spPr>
          <c:marker>
            <c:symbol val="none"/>
          </c:marker>
          <c:dLbls>
            <c:dLbl>
              <c:idx val="10"/>
              <c:layout>
                <c:manualLayout>
                  <c:x val="0"/>
                  <c:y val="0.026945308545964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0.00618839622108265"/>
                  <c:y val="0.017147014529249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0.00154709905527066"/>
                  <c:y val="-0.019596588033428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xVal>
            <c:numRef>
              <c:f>'Tasa Convencional'!$Z$18:$Z$32</c:f>
              <c:numCache>
                <c:formatCode>General</c:formatCode>
                <c:ptCount val="1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numCache>
            </c:numRef>
          </c:xVal>
          <c:yVal>
            <c:numRef>
              <c:f>'Tasa Convencional'!$AD$18:$AD$32</c:f>
              <c:numCache>
                <c:formatCode>0.00</c:formatCode>
                <c:ptCount val="15"/>
                <c:pt idx="0">
                  <c:v>12.746553552492</c:v>
                </c:pt>
                <c:pt idx="1">
                  <c:v>10.6274875095266</c:v>
                </c:pt>
                <c:pt idx="2">
                  <c:v>12.0957527653466</c:v>
                </c:pt>
                <c:pt idx="3">
                  <c:v>10.626634055832</c:v>
                </c:pt>
                <c:pt idx="4">
                  <c:v>9.56481167288768</c:v>
                </c:pt>
                <c:pt idx="5">
                  <c:v>7.71826233656685</c:v>
                </c:pt>
                <c:pt idx="6">
                  <c:v>8.927042301764</c:v>
                </c:pt>
                <c:pt idx="7">
                  <c:v>9.32187519507272</c:v>
                </c:pt>
                <c:pt idx="8">
                  <c:v>8.83301493395781</c:v>
                </c:pt>
                <c:pt idx="9">
                  <c:v>7.77373470062851</c:v>
                </c:pt>
                <c:pt idx="10">
                  <c:v>7.50112414667048</c:v>
                </c:pt>
                <c:pt idx="11">
                  <c:v>7.99013982744698</c:v>
                </c:pt>
                <c:pt idx="12">
                  <c:v>6.50618087182824</c:v>
                </c:pt>
                <c:pt idx="13">
                  <c:v>6.80136525573632</c:v>
                </c:pt>
                <c:pt idx="14">
                  <c:v>6.80580762250454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810432"/>
        <c:axId val="29098368"/>
      </c:scatterChart>
      <c:valAx>
        <c:axId val="27810432"/>
        <c:scaling>
          <c:orientation val="minMax"/>
          <c:max val="2019"/>
          <c:min val="2004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spcFirstLastPara="0" vertOverflow="ellipsis" vert="horz" wrap="square" anchor="ctr" anchorCtr="1"/>
          <a:lstStyle/>
          <a:p>
            <a:pPr>
              <a:defRPr lang="en-US"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29098368"/>
        <c:crosses val="autoZero"/>
        <c:crossBetween val="midCat"/>
        <c:majorUnit val="1"/>
      </c:valAx>
      <c:valAx>
        <c:axId val="29098368"/>
        <c:scaling>
          <c:orientation val="minMax"/>
        </c:scaling>
        <c:delete val="0"/>
        <c:axPos val="l"/>
        <c:majorGridlines/>
        <c:title>
          <c:tx>
            <c:rich>
              <a:bodyPr rot="-5400000" spcFirstLastPara="0" vertOverflow="ellipsis" vert="horz" wrap="square" anchor="ctr" anchorCtr="1"/>
              <a:lstStyle/>
              <a:p>
                <a:pPr>
                  <a:defRPr lang="en-US"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UY" sz="1600"/>
                  <a:t>Tasa</a:t>
                </a:r>
                <a:r>
                  <a:rPr lang="es-UY" sz="1600" baseline="0"/>
                  <a:t> por mil NV</a:t>
                </a:r>
                <a:endParaRPr lang="es-UY" sz="1600"/>
              </a:p>
            </c:rich>
          </c:tx>
          <c:layout/>
          <c:overlay val="0"/>
        </c:title>
        <c:numFmt formatCode="#,##0.0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27810432"/>
        <c:crosses val="autoZero"/>
        <c:crossBetween val="midCat"/>
      </c:valAx>
    </c:plotArea>
    <c:legend>
      <c:legendPos val="b"/>
      <c:layout/>
      <c:overlay val="0"/>
      <c:txPr>
        <a:bodyPr rot="0" spcFirstLastPara="0" vertOverflow="ellipsis" vert="horz" wrap="square" anchor="ctr" anchorCtr="1"/>
        <a:lstStyle/>
        <a:p>
          <a:pPr>
            <a:defRPr lang="en-US"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ln>
      <a:solidFill>
        <a:srgbClr val="FFFFFF"/>
      </a:solidFill>
    </a:ln>
  </c:spPr>
  <c:txPr>
    <a:bodyPr/>
    <a:lstStyle/>
    <a:p>
      <a:pPr>
        <a:defRPr lang="en-US"/>
      </a:pPr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rgbClr val="FF66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accent1">
                    <a:lumMod val="50000"/>
                  </a:schemeClr>
                </a:solidFill>
              </a:ln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Hoja1!$F$8:$F$15</c:f>
              <c:strCache>
                <c:ptCount val="8"/>
                <c:pt idx="0">
                  <c:v>Japon</c:v>
                </c:pt>
                <c:pt idx="1">
                  <c:v>Australia y N. Zelanda</c:v>
                </c:pt>
                <c:pt idx="2">
                  <c:v>Norte America y Europa</c:v>
                </c:pt>
                <c:pt idx="3">
                  <c:v>Uruguay</c:v>
                </c:pt>
                <c:pt idx="4">
                  <c:v>América Latina y Caribe</c:v>
                </c:pt>
                <c:pt idx="5">
                  <c:v>Mundo</c:v>
                </c:pt>
                <c:pt idx="6">
                  <c:v>Africa Subsahariana</c:v>
                </c:pt>
                <c:pt idx="7">
                  <c:v>Sudamerica</c:v>
                </c:pt>
              </c:strCache>
            </c:strRef>
          </c:cat>
          <c:val>
            <c:numRef>
              <c:f>Hoja1!$G$8:$G$15</c:f>
              <c:numCache>
                <c:formatCode>General</c:formatCode>
                <c:ptCount val="8"/>
                <c:pt idx="0">
                  <c:v>1.8</c:v>
                </c:pt>
                <c:pt idx="1">
                  <c:v>3.3</c:v>
                </c:pt>
                <c:pt idx="2">
                  <c:v>4.7</c:v>
                </c:pt>
                <c:pt idx="3">
                  <c:v>6.8</c:v>
                </c:pt>
                <c:pt idx="4">
                  <c:v>14.2</c:v>
                </c:pt>
                <c:pt idx="5">
                  <c:v>28.9</c:v>
                </c:pt>
                <c:pt idx="6">
                  <c:v>49.6</c:v>
                </c:pt>
                <c:pt idx="7">
                  <c:v>52.7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276032"/>
        <c:axId val="31294208"/>
      </c:barChart>
      <c:catAx>
        <c:axId val="3127603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</a:p>
        </c:txPr>
        <c:crossAx val="31294208"/>
        <c:crosses val="autoZero"/>
        <c:auto val="1"/>
        <c:lblAlgn val="ctr"/>
        <c:lblOffset val="100"/>
        <c:noMultiLvlLbl val="0"/>
      </c:catAx>
      <c:valAx>
        <c:axId val="3129420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31276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lang="en-US"/>
      </a:pPr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0.73625</cdr:x>
      <cdr:y>0.9473</cdr:y>
    </cdr:from>
    <cdr:to>
      <cdr:x>0.91154</cdr:x>
      <cdr:y>1</cdr:y>
    </cdr:to>
    <cdr:sp>
      <cdr:nvSpPr>
        <cdr:cNvPr id="2" name="Rectangle 1"/>
        <cdr:cNvSpPr/>
      </cdr:nvSpPr>
      <cdr:spPr xmlns:a="http://schemas.openxmlformats.org/drawingml/2006/main">
        <a:xfrm xmlns:a="http://schemas.openxmlformats.org/drawingml/2006/main">
          <a:off x="6059016" y="4979585"/>
          <a:ext cx="1442567" cy="276999"/>
        </a:xfrm>
        <a:prstGeom xmlns:a="http://schemas.openxmlformats.org/drawingml/2006/main" prst="rect">
          <a:avLst/>
        </a:prstGeom>
        <a:noFill/>
      </cdr:spPr>
      <cdr:txBody xmlns:a="http://schemas.openxmlformats.org/drawingml/2006/main">
        <a:bodyPr vert="horz" wrap="square" lIns="45720" tIns="45720" rIns="45720" bIns="45720" rtlCol="0" anchor="t" anchorCtr="0">
          <a:spAutoFit/>
        </a:bodyPr>
        <a:lstStyle>
          <a:defPPr>
            <a:defRPr lang="en-US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sz="1200" kern="1200">
              <a:solidFill>
                <a:srgbClr val="000000"/>
              </a:solidFill>
              <a:latin typeface="Lucida Grande" charset="0"/>
              <a:ea typeface="PingFang SC Regular" charset="0"/>
              <a:cs typeface="PingFang SC Regular" charset="0"/>
              <a:sym typeface="Lucida Grande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sz="1200" kern="1200">
              <a:solidFill>
                <a:srgbClr val="000000"/>
              </a:solidFill>
              <a:latin typeface="Lucida Grande" charset="0"/>
              <a:ea typeface="PingFang SC Regular" charset="0"/>
              <a:cs typeface="PingFang SC Regular" charset="0"/>
              <a:sym typeface="Lucida Grande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sz="1200" kern="1200">
              <a:solidFill>
                <a:srgbClr val="000000"/>
              </a:solidFill>
              <a:latin typeface="Lucida Grande" charset="0"/>
              <a:ea typeface="PingFang SC Regular" charset="0"/>
              <a:cs typeface="PingFang SC Regular" charset="0"/>
              <a:sym typeface="Lucida Grande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sz="1200" kern="1200">
              <a:solidFill>
                <a:srgbClr val="000000"/>
              </a:solidFill>
              <a:latin typeface="Lucida Grande" charset="0"/>
              <a:ea typeface="PingFang SC Regular" charset="0"/>
              <a:cs typeface="PingFang SC Regular" charset="0"/>
              <a:sym typeface="Lucida Grande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sz="1200" kern="1200">
              <a:solidFill>
                <a:srgbClr val="000000"/>
              </a:solidFill>
              <a:latin typeface="Lucida Grande" charset="0"/>
              <a:ea typeface="PingFang SC Regular" charset="0"/>
              <a:cs typeface="PingFang SC Regular" charset="0"/>
              <a:sym typeface="Lucida Grande" charset="0"/>
            </a:defRPr>
          </a:lvl5pPr>
          <a:lvl6pPr marL="2286000" algn="l" defTabSz="914400" rtl="0" eaLnBrk="1" latinLnBrk="0" hangingPunct="1">
            <a:defRPr sz="1200" kern="1200">
              <a:solidFill>
                <a:srgbClr val="000000"/>
              </a:solidFill>
              <a:latin typeface="Lucida Grande" charset="0"/>
              <a:ea typeface="PingFang SC Regular" charset="0"/>
              <a:cs typeface="PingFang SC Regular" charset="0"/>
              <a:sym typeface="Lucida Grande" charset="0"/>
            </a:defRPr>
          </a:lvl6pPr>
          <a:lvl7pPr marL="2743200" algn="l" defTabSz="914400" rtl="0" eaLnBrk="1" latinLnBrk="0" hangingPunct="1">
            <a:defRPr sz="1200" kern="1200">
              <a:solidFill>
                <a:srgbClr val="000000"/>
              </a:solidFill>
              <a:latin typeface="Lucida Grande" charset="0"/>
              <a:ea typeface="PingFang SC Regular" charset="0"/>
              <a:cs typeface="PingFang SC Regular" charset="0"/>
              <a:sym typeface="Lucida Grande" charset="0"/>
            </a:defRPr>
          </a:lvl7pPr>
          <a:lvl8pPr marL="3200400" algn="l" defTabSz="914400" rtl="0" eaLnBrk="1" latinLnBrk="0" hangingPunct="1">
            <a:defRPr sz="1200" kern="1200">
              <a:solidFill>
                <a:srgbClr val="000000"/>
              </a:solidFill>
              <a:latin typeface="Lucida Grande" charset="0"/>
              <a:ea typeface="PingFang SC Regular" charset="0"/>
              <a:cs typeface="PingFang SC Regular" charset="0"/>
              <a:sym typeface="Lucida Grande" charset="0"/>
            </a:defRPr>
          </a:lvl8pPr>
          <a:lvl9pPr marL="3657600" algn="l" defTabSz="914400" rtl="0" eaLnBrk="1" latinLnBrk="0" hangingPunct="1">
            <a:defRPr sz="1200" kern="1200">
              <a:solidFill>
                <a:srgbClr val="000000"/>
              </a:solidFill>
              <a:latin typeface="Lucida Grande" charset="0"/>
              <a:ea typeface="PingFang SC Regular" charset="0"/>
              <a:cs typeface="PingFang SC Regular" charset="0"/>
              <a:sym typeface="Lucida Grande" charset="0"/>
            </a:defRPr>
          </a:lvl9pPr>
        </a:lstStyle>
        <a:p>
          <a:r>
            <a:rPr lang="es-UY" b="1" dirty="0" smtClean="0"/>
            <a:t>Grupos de edad</a:t>
          </a:r>
          <a:endParaRPr lang="es-UY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5C35CE7-2127-456F-8125-8F4978DAACC4}" type="datetimeFigureOut">
              <a:rPr lang="es-UY"/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F2D9DAC-2D77-40DA-97FD-B01D196378CF}" type="slidenum">
              <a:rPr lang="es-UY"/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5C28C0B-4D66-4860-A45B-3A90069977B5}" type="datetimeFigureOut">
              <a:rPr lang="es-UY"/>
            </a:fld>
            <a:endParaRPr lang="es-U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UY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  <a:endParaRPr lang="es-ES" noProof="0" smtClean="0"/>
          </a:p>
          <a:p>
            <a:pPr lvl="1"/>
            <a:r>
              <a:rPr lang="es-ES" noProof="0" smtClean="0"/>
              <a:t>Segundo nivel</a:t>
            </a:r>
            <a:endParaRPr lang="es-ES" noProof="0" smtClean="0"/>
          </a:p>
          <a:p>
            <a:pPr lvl="2"/>
            <a:r>
              <a:rPr lang="es-ES" noProof="0" smtClean="0"/>
              <a:t>Tercer nivel</a:t>
            </a:r>
            <a:endParaRPr lang="es-ES" noProof="0" smtClean="0"/>
          </a:p>
          <a:p>
            <a:pPr lvl="3"/>
            <a:r>
              <a:rPr lang="es-ES" noProof="0" smtClean="0"/>
              <a:t>Cuarto nivel</a:t>
            </a:r>
            <a:endParaRPr lang="es-ES" noProof="0" smtClean="0"/>
          </a:p>
          <a:p>
            <a:pPr lvl="4"/>
            <a:r>
              <a:rPr lang="es-ES" noProof="0" smtClean="0"/>
              <a:t>Quinto nivel</a:t>
            </a:r>
            <a:endParaRPr lang="es-UY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/>
            </a:lvl1pPr>
          </a:lstStyle>
          <a:p>
            <a:pPr>
              <a:defRPr/>
            </a:pPr>
            <a:fld id="{3A0F66DD-9908-49BE-979F-1CE375B41809}" type="slidenum">
              <a:rPr lang="es-UY" altLang="es-UY"/>
            </a:fld>
            <a:endParaRPr lang="es-UY" alt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es-UY" smtClean="0"/>
          </a:p>
        </p:txBody>
      </p:sp>
      <p:sp>
        <p:nvSpPr>
          <p:cNvPr id="21508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9pPr>
          </a:lstStyle>
          <a:p>
            <a:fld id="{D67A8538-ACA2-47A1-842C-7A12C30A523B}" type="slidenum">
              <a:rPr lang="es-UY" altLang="es-UY" smtClean="0"/>
            </a:fld>
            <a:endParaRPr lang="es-UY" altLang="es-UY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0F66DD-9908-49BE-979F-1CE375B41809}" type="slidenum">
              <a:rPr lang="es-UY" altLang="es-UY" smtClean="0"/>
            </a:fld>
            <a:endParaRPr lang="es-UY" altLang="es-UY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s-UY" altLang="es-UY" smtClean="0"/>
          </a:p>
        </p:txBody>
      </p:sp>
      <p:sp>
        <p:nvSpPr>
          <p:cNvPr id="225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9pPr>
          </a:lstStyle>
          <a:p>
            <a:pPr eaLnBrk="1" hangingPunct="1"/>
            <a:fld id="{B88BD224-11F4-462F-8D64-17830E22B803}" type="slidenum">
              <a:rPr lang="es-UY" altLang="es-UY" smtClean="0"/>
            </a:fld>
            <a:endParaRPr lang="es-UY" altLang="es-UY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0F66DD-9908-49BE-979F-1CE375B41809}" type="slidenum">
              <a:rPr lang="es-UY" altLang="es-UY" smtClean="0"/>
            </a:fld>
            <a:endParaRPr lang="es-UY" altLang="es-UY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Marcador de notas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es-UY" smtClean="0"/>
          </a:p>
        </p:txBody>
      </p:sp>
      <p:sp>
        <p:nvSpPr>
          <p:cNvPr id="27652" name="Marcador de número de diapositiva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9pPr>
          </a:lstStyle>
          <a:p>
            <a:fld id="{D2A65594-B7E4-41A0-B9A1-D969CCADF5D4}" type="slidenum">
              <a:rPr lang="es-UY" altLang="es-UY"/>
            </a:fld>
            <a:endParaRPr lang="es-UY" altLang="es-UY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0F66DD-9908-49BE-979F-1CE375B41809}" type="slidenum">
              <a:rPr lang="es-UY" altLang="es-UY" smtClean="0"/>
            </a:fld>
            <a:endParaRPr lang="es-UY" altLang="es-UY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0F66DD-9908-49BE-979F-1CE375B41809}" type="slidenum">
              <a:rPr lang="es-UY" altLang="es-UY" smtClean="0"/>
            </a:fld>
            <a:endParaRPr lang="es-UY" altLang="es-U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8ED1E-752D-4FAD-B0DE-5AA0D630EAF4}" type="slidenum">
              <a:rPr lang="en-US" altLang="es-UY"/>
            </a:fld>
            <a:endParaRPr lang="en-US" altLang="es-UY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B59BE-6785-426C-8FEC-49594AB9E4C2}" type="slidenum">
              <a:rPr lang="en-US" altLang="es-UY"/>
            </a:fld>
            <a:endParaRPr lang="en-US" altLang="es-UY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529A9-924D-484D-83C5-9BBD6E3FB1AC}" type="slidenum">
              <a:rPr lang="en-US" altLang="es-UY"/>
            </a:fld>
            <a:endParaRPr lang="en-US" altLang="es-UY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10D0A-9423-4BFE-9877-188A5E098A6B}" type="slidenum">
              <a:rPr lang="en-US" altLang="es-UY"/>
            </a:fld>
            <a:endParaRPr lang="en-US" altLang="es-UY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B01E8-E785-44BF-82CB-66F649CF3604}" type="slidenum">
              <a:rPr lang="en-US" altLang="es-UY"/>
            </a:fld>
            <a:endParaRPr lang="en-US" altLang="es-UY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46AB5-144E-481A-8C2F-8C108B2AC4A9}" type="slidenum">
              <a:rPr lang="en-US" altLang="es-UY"/>
            </a:fld>
            <a:endParaRPr lang="en-US" altLang="es-UY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7A679-413E-4461-B6A2-2B157EB291C9}" type="slidenum">
              <a:rPr lang="en-US" altLang="es-UY"/>
            </a:fld>
            <a:endParaRPr lang="en-US" altLang="es-UY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EAB86-0257-4660-8D94-B28D287B98E0}" type="slidenum">
              <a:rPr lang="en-US" altLang="es-UY"/>
            </a:fld>
            <a:endParaRPr lang="en-US" altLang="es-UY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E9D81-6A6E-478F-869F-025827551DAD}" type="slidenum">
              <a:rPr lang="en-US" altLang="es-UY"/>
            </a:fld>
            <a:endParaRPr lang="en-US" altLang="es-UY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CCD7A-207A-49B6-AEB1-91C58B94AFC9}" type="slidenum">
              <a:rPr lang="en-US" altLang="es-UY"/>
            </a:fld>
            <a:endParaRPr lang="en-US" altLang="es-UY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24F30-26DB-453B-AB46-6B4778038A61}" type="slidenum">
              <a:rPr lang="en-US" altLang="es-UY"/>
            </a:fld>
            <a:endParaRPr lang="en-US" altLang="es-UY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02D21-F846-4D98-9E8F-AC3FB91801F0}" type="slidenum">
              <a:rPr lang="en-US" altLang="es-UY"/>
            </a:fld>
            <a:endParaRPr lang="en-US" altLang="es-UY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Y" noProof="0" smtClean="0">
              <a:sym typeface="Helvetica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E6887-E454-43DE-84B7-8063F63CAF55}" type="slidenum">
              <a:rPr lang="en-US" altLang="es-UY"/>
            </a:fld>
            <a:endParaRPr lang="en-US" altLang="es-UY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05CFD-3095-40CC-8760-2A9225A6F10A}" type="slidenum">
              <a:rPr lang="en-US" altLang="es-UY"/>
            </a:fld>
            <a:endParaRPr lang="en-US" altLang="es-UY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5F345-AA31-437A-91BA-458401F0D1D8}" type="slidenum">
              <a:rPr lang="en-US" altLang="es-UY"/>
            </a:fld>
            <a:endParaRPr lang="en-US" altLang="es-UY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E79CB-1303-44BC-8BF3-2025BCDB4B04}" type="slidenum">
              <a:rPr lang="en-US" altLang="es-UY"/>
            </a:fld>
            <a:endParaRPr lang="en-US" altLang="es-UY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B1710-2781-4C00-B039-88B30FA95EC9}" type="slidenum">
              <a:rPr lang="en-US" altLang="es-UY"/>
            </a:fld>
            <a:endParaRPr lang="en-US" altLang="es-UY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F5FE8-36CE-4158-A323-46131CB62007}" type="slidenum">
              <a:rPr lang="en-US" altLang="es-UY"/>
            </a:fld>
            <a:endParaRPr lang="en-US" altLang="es-UY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80DA7-91FE-4B38-8590-51734ECD9094}" type="slidenum">
              <a:rPr lang="en-US" altLang="es-UY"/>
            </a:fld>
            <a:endParaRPr lang="en-US" altLang="es-UY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FFB51-4C44-4D60-BDBF-D9306BDC0174}" type="slidenum">
              <a:rPr lang="en-US" altLang="es-UY"/>
            </a:fld>
            <a:endParaRPr lang="en-US" altLang="es-UY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3C6B4-8389-4844-B422-7C80167DE0FB}" type="slidenum">
              <a:rPr lang="en-US" altLang="es-UY"/>
            </a:fld>
            <a:endParaRPr lang="en-US" altLang="es-UY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Y" noProof="0" smtClean="0">
              <a:sym typeface="Helvetica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E1FA0-DC1C-4FFE-9220-83D9B7843EFB}" type="slidenum">
              <a:rPr lang="en-US" altLang="es-UY"/>
            </a:fld>
            <a:endParaRPr lang="en-US" altLang="es-UY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139113" y="6218238"/>
            <a:ext cx="788987" cy="736600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/>
          <a:lstStyle>
            <a:lvl1pPr algn="ctr" eaLnBrk="1" hangingPunct="1">
              <a:defRPr sz="4200">
                <a:solidFill>
                  <a:schemeClr val="tx1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9pPr>
          </a:lstStyle>
          <a:p>
            <a:pPr>
              <a:defRPr/>
            </a:pPr>
            <a:fld id="{33833DAC-DEF9-4AB1-86AB-1907899AF602}" type="slidenum">
              <a:rPr lang="en-US" altLang="es-UY"/>
            </a:fld>
            <a:endParaRPr lang="en-US" alt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marL="158750" indent="-158750"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j-lt"/>
          <a:ea typeface="+mj-ea"/>
          <a:cs typeface="+mj-cs"/>
          <a:sym typeface="Helvetica" charset="0"/>
        </a:defRPr>
      </a:lvl1pPr>
      <a:lvl2pPr marL="158750" indent="-158750"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Helvetica" charset="0"/>
          <a:ea typeface="PingFang SC Regular" charset="0"/>
          <a:cs typeface="PingFang SC Regular" charset="0"/>
          <a:sym typeface="Helvetica" charset="0"/>
        </a:defRPr>
      </a:lvl2pPr>
      <a:lvl3pPr marL="158750" indent="-158750"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Helvetica" charset="0"/>
          <a:ea typeface="PingFang SC Regular" charset="0"/>
          <a:cs typeface="PingFang SC Regular" charset="0"/>
          <a:sym typeface="Helvetica" charset="0"/>
        </a:defRPr>
      </a:lvl3pPr>
      <a:lvl4pPr marL="158750" indent="-158750"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Helvetica" charset="0"/>
          <a:ea typeface="PingFang SC Regular" charset="0"/>
          <a:cs typeface="PingFang SC Regular" charset="0"/>
          <a:sym typeface="Helvetica" charset="0"/>
        </a:defRPr>
      </a:lvl4pPr>
      <a:lvl5pPr marL="158750" indent="-158750"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Helvetica" charset="0"/>
          <a:ea typeface="PingFang SC Regular" charset="0"/>
          <a:cs typeface="PingFang SC Regular" charset="0"/>
          <a:sym typeface="Helvetica" charset="0"/>
        </a:defRPr>
      </a:lvl5pPr>
      <a:lvl6pPr marL="615950"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Helvetica" charset="0"/>
          <a:ea typeface="PingFang SC Regular" charset="0"/>
          <a:cs typeface="PingFang SC Regular" charset="0"/>
          <a:sym typeface="Helvetica" charset="0"/>
        </a:defRPr>
      </a:lvl6pPr>
      <a:lvl7pPr marL="1073150"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Helvetica" charset="0"/>
          <a:ea typeface="PingFang SC Regular" charset="0"/>
          <a:cs typeface="PingFang SC Regular" charset="0"/>
          <a:sym typeface="Helvetica" charset="0"/>
        </a:defRPr>
      </a:lvl7pPr>
      <a:lvl8pPr marL="1530350"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Helvetica" charset="0"/>
          <a:ea typeface="PingFang SC Regular" charset="0"/>
          <a:cs typeface="PingFang SC Regular" charset="0"/>
          <a:sym typeface="Helvetica" charset="0"/>
        </a:defRPr>
      </a:lvl8pPr>
      <a:lvl9pPr marL="1987550"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Helvetica" charset="0"/>
          <a:ea typeface="PingFang SC Regular" charset="0"/>
          <a:cs typeface="PingFang SC Regular" charset="0"/>
          <a:sym typeface="Helvetica" charset="0"/>
        </a:defRPr>
      </a:lvl9pPr>
    </p:titleStyle>
    <p:bodyStyle>
      <a:lvl1pPr marL="158750" indent="-158750"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1pPr>
      <a:lvl2pPr marL="387350" indent="69850"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2pPr>
      <a:lvl3pPr marL="615950" indent="298450"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3pPr>
      <a:lvl4pPr marL="844550" indent="527050"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4pPr>
      <a:lvl5pPr marL="1073150" indent="755650"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5pPr>
      <a:lvl6pPr marL="1530350"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6pPr>
      <a:lvl7pPr marL="1987550"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7pPr>
      <a:lvl8pPr marL="2444750"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8pPr>
      <a:lvl9pPr marL="2901950"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139113" y="6218238"/>
            <a:ext cx="788987" cy="736600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/>
          <a:lstStyle>
            <a:lvl1pPr algn="ctr" eaLnBrk="1" hangingPunct="1">
              <a:defRPr sz="4200">
                <a:solidFill>
                  <a:schemeClr val="tx1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9pPr>
          </a:lstStyle>
          <a:p>
            <a:pPr>
              <a:defRPr/>
            </a:pPr>
            <a:fld id="{EBC0547A-03BB-4F65-8297-983436DCCEE6}" type="slidenum">
              <a:rPr lang="en-US" altLang="es-UY"/>
            </a:fld>
            <a:endParaRPr lang="en-US" alt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marL="158750" indent="-158750"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j-lt"/>
          <a:ea typeface="+mj-ea"/>
          <a:cs typeface="+mj-cs"/>
          <a:sym typeface="Helvetica" charset="0"/>
        </a:defRPr>
      </a:lvl1pPr>
      <a:lvl2pPr marL="158750" indent="-158750"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Helvetica" charset="0"/>
          <a:ea typeface="PingFang SC Regular" charset="0"/>
          <a:cs typeface="PingFang SC Regular" charset="0"/>
          <a:sym typeface="Helvetica" charset="0"/>
        </a:defRPr>
      </a:lvl2pPr>
      <a:lvl3pPr marL="158750" indent="-158750"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Helvetica" charset="0"/>
          <a:ea typeface="PingFang SC Regular" charset="0"/>
          <a:cs typeface="PingFang SC Regular" charset="0"/>
          <a:sym typeface="Helvetica" charset="0"/>
        </a:defRPr>
      </a:lvl3pPr>
      <a:lvl4pPr marL="158750" indent="-158750"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Helvetica" charset="0"/>
          <a:ea typeface="PingFang SC Regular" charset="0"/>
          <a:cs typeface="PingFang SC Regular" charset="0"/>
          <a:sym typeface="Helvetica" charset="0"/>
        </a:defRPr>
      </a:lvl4pPr>
      <a:lvl5pPr marL="158750" indent="-158750"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Helvetica" charset="0"/>
          <a:ea typeface="PingFang SC Regular" charset="0"/>
          <a:cs typeface="PingFang SC Regular" charset="0"/>
          <a:sym typeface="Helvetica" charset="0"/>
        </a:defRPr>
      </a:lvl5pPr>
      <a:lvl6pPr marL="615950"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Helvetica" charset="0"/>
          <a:ea typeface="PingFang SC Regular" charset="0"/>
          <a:cs typeface="PingFang SC Regular" charset="0"/>
          <a:sym typeface="Helvetica" charset="0"/>
        </a:defRPr>
      </a:lvl6pPr>
      <a:lvl7pPr marL="1073150"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Helvetica" charset="0"/>
          <a:ea typeface="PingFang SC Regular" charset="0"/>
          <a:cs typeface="PingFang SC Regular" charset="0"/>
          <a:sym typeface="Helvetica" charset="0"/>
        </a:defRPr>
      </a:lvl7pPr>
      <a:lvl8pPr marL="1530350"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Helvetica" charset="0"/>
          <a:ea typeface="PingFang SC Regular" charset="0"/>
          <a:cs typeface="PingFang SC Regular" charset="0"/>
          <a:sym typeface="Helvetica" charset="0"/>
        </a:defRPr>
      </a:lvl8pPr>
      <a:lvl9pPr marL="1987550"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Helvetica" charset="0"/>
          <a:ea typeface="PingFang SC Regular" charset="0"/>
          <a:cs typeface="PingFang SC Regular" charset="0"/>
          <a:sym typeface="Helvetica" charset="0"/>
        </a:defRPr>
      </a:lvl9pPr>
    </p:titleStyle>
    <p:bodyStyle>
      <a:lvl1pPr marL="158750" indent="-158750"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1pPr>
      <a:lvl2pPr marL="387350" indent="69850"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2pPr>
      <a:lvl3pPr marL="615950" indent="298450"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3pPr>
      <a:lvl4pPr marL="844550" indent="527050"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4pPr>
      <a:lvl5pPr marL="1073150" indent="755650"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5pPr>
      <a:lvl6pPr marL="1530350"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6pPr>
      <a:lvl7pPr marL="1987550"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7pPr>
      <a:lvl8pPr marL="2444750"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8pPr>
      <a:lvl9pPr marL="2901950"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hemeOverride" Target="../theme/themeOverride8.xml"/><Relationship Id="rId2" Type="http://schemas.openxmlformats.org/officeDocument/2006/relationships/image" Target="../media/image6.png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2.xml"/><Relationship Id="rId2" Type="http://schemas.openxmlformats.org/officeDocument/2006/relationships/themeOverride" Target="../theme/themeOverride9.xml"/><Relationship Id="rId1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2.xml"/><Relationship Id="rId4" Type="http://schemas.openxmlformats.org/officeDocument/2006/relationships/themeOverride" Target="../theme/themeOverride11.xml"/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2.xml"/><Relationship Id="rId2" Type="http://schemas.openxmlformats.org/officeDocument/2006/relationships/themeOverride" Target="../theme/themeOverride12.xml"/><Relationship Id="rId1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7.xml"/><Relationship Id="rId2" Type="http://schemas.openxmlformats.org/officeDocument/2006/relationships/themeOverride" Target="../theme/themeOverride13.xml"/><Relationship Id="rId1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hemeOverride" Target="../theme/themeOverride14.xml"/><Relationship Id="rId1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hyperlink" Target="https://www.unicef.org/media/60561/file/UN-IGME-child-mortality-report-2019.pdf" TargetMode="External"/><Relationship Id="rId2" Type="http://schemas.openxmlformats.org/officeDocument/2006/relationships/image" Target="../media/image3.jpeg"/><Relationship Id="rId1" Type="http://schemas.openxmlformats.org/officeDocument/2006/relationships/chart" Target="../charts/char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7.xml"/><Relationship Id="rId3" Type="http://schemas.openxmlformats.org/officeDocument/2006/relationships/themeOverride" Target="../theme/themeOverride1.xml"/><Relationship Id="rId2" Type="http://schemas.openxmlformats.org/officeDocument/2006/relationships/image" Target="../media/image3.jpeg"/><Relationship Id="rId1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hemeOverride" Target="../theme/themeOverride2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Relationship Id="rId3" Type="http://schemas.openxmlformats.org/officeDocument/2006/relationships/themeOverride" Target="../theme/themeOverride3.xml"/><Relationship Id="rId2" Type="http://schemas.openxmlformats.org/officeDocument/2006/relationships/image" Target="../media/image3.jpeg"/><Relationship Id="rId1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hemeOverride" Target="../theme/themeOverride4.xml"/><Relationship Id="rId2" Type="http://schemas.openxmlformats.org/officeDocument/2006/relationships/image" Target="../media/image3.jpeg"/><Relationship Id="rId1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hemeOverride" Target="../theme/themeOverride5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2.xml"/><Relationship Id="rId6" Type="http://schemas.openxmlformats.org/officeDocument/2006/relationships/themeOverride" Target="../theme/themeOverride6.xml"/><Relationship Id="rId5" Type="http://schemas.openxmlformats.org/officeDocument/2006/relationships/image" Target="../media/image5.emf"/><Relationship Id="rId4" Type="http://schemas.openxmlformats.org/officeDocument/2006/relationships/package" Target="../embeddings/Workbook3.xlsx"/><Relationship Id="rId3" Type="http://schemas.openxmlformats.org/officeDocument/2006/relationships/image" Target="../media/image4.emf"/><Relationship Id="rId2" Type="http://schemas.openxmlformats.org/officeDocument/2006/relationships/package" Target="../embeddings/Workbook2.xlsx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hemeOverride" Target="../theme/themeOverride7.xml"/><Relationship Id="rId2" Type="http://schemas.openxmlformats.org/officeDocument/2006/relationships/image" Target="../media/image3.jpeg"/><Relationship Id="rId1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/>
          <p:nvPr/>
        </p:nvSpPr>
        <p:spPr bwMode="auto">
          <a:xfrm>
            <a:off x="903605" y="4465638"/>
            <a:ext cx="1638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-5081" bIns="0"/>
          <a:lstStyle/>
          <a:p>
            <a:pPr algn="l" eaLnBrk="1" hangingPunct="1">
              <a:lnSpc>
                <a:spcPct val="80000"/>
              </a:lnSpc>
              <a:spcBef>
                <a:spcPts val="400"/>
              </a:spcBef>
            </a:pPr>
            <a:r>
              <a:rPr lang="en-US" altLang="es-UY" sz="1800" dirty="0" smtClean="0">
                <a:solidFill>
                  <a:schemeClr val="bg1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Febrero 2020</a:t>
            </a:r>
            <a:endParaRPr lang="en-US" altLang="es-UY" sz="1800" dirty="0" smtClean="0">
              <a:solidFill>
                <a:schemeClr val="bg1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</p:txBody>
      </p:sp>
      <p:sp>
        <p:nvSpPr>
          <p:cNvPr id="5122" name="Rectangle 1"/>
          <p:cNvSpPr>
            <a:spLocks noGrp="1" noChangeArrowheads="1"/>
          </p:cNvSpPr>
          <p:nvPr/>
        </p:nvSpPr>
        <p:spPr bwMode="auto">
          <a:xfrm>
            <a:off x="903605" y="3124200"/>
            <a:ext cx="5400675" cy="1040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/>
          <a:lstStyle>
            <a:lvl1pPr marL="158750" indent="-158750" algn="l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j-lt"/>
                <a:ea typeface="+mj-ea"/>
                <a:cs typeface="+mj-cs"/>
                <a:sym typeface="Helvetica" charset="0"/>
              </a:defRPr>
            </a:lvl1pPr>
            <a:lvl2pPr marL="158750" indent="-158750" algn="l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PingFang SC Regular" charset="0"/>
                <a:cs typeface="PingFang SC Regular" charset="0"/>
                <a:sym typeface="Helvetica" charset="0"/>
              </a:defRPr>
            </a:lvl2pPr>
            <a:lvl3pPr marL="158750" indent="-158750" algn="l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PingFang SC Regular" charset="0"/>
                <a:cs typeface="PingFang SC Regular" charset="0"/>
                <a:sym typeface="Helvetica" charset="0"/>
              </a:defRPr>
            </a:lvl3pPr>
            <a:lvl4pPr marL="158750" indent="-158750" algn="l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PingFang SC Regular" charset="0"/>
                <a:cs typeface="PingFang SC Regular" charset="0"/>
                <a:sym typeface="Helvetica" charset="0"/>
              </a:defRPr>
            </a:lvl4pPr>
            <a:lvl5pPr marL="158750" indent="-158750" algn="l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PingFang SC Regular" charset="0"/>
                <a:cs typeface="PingFang SC Regular" charset="0"/>
                <a:sym typeface="Helvetica" charset="0"/>
              </a:defRPr>
            </a:lvl5pPr>
            <a:lvl6pPr marL="615950" algn="l" rtl="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PingFang SC Regular" charset="0"/>
                <a:cs typeface="PingFang SC Regular" charset="0"/>
                <a:sym typeface="Helvetica" charset="0"/>
              </a:defRPr>
            </a:lvl6pPr>
            <a:lvl7pPr marL="1073150" algn="l" rtl="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PingFang SC Regular" charset="0"/>
                <a:cs typeface="PingFang SC Regular" charset="0"/>
                <a:sym typeface="Helvetica" charset="0"/>
              </a:defRPr>
            </a:lvl7pPr>
            <a:lvl8pPr marL="1530350" algn="l" rtl="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PingFang SC Regular" charset="0"/>
                <a:cs typeface="PingFang SC Regular" charset="0"/>
                <a:sym typeface="Helvetica" charset="0"/>
              </a:defRPr>
            </a:lvl8pPr>
            <a:lvl9pPr marL="1987550" algn="l" rtl="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PingFang SC Regular" charset="0"/>
                <a:cs typeface="PingFang SC Regular" charset="0"/>
                <a:sym typeface="Helvetica" charset="0"/>
              </a:defRPr>
            </a:lvl9pPr>
          </a:lstStyle>
          <a:p>
            <a:pPr marL="0" indent="0" algn="l" eaLnBrk="1" hangingPunct="1">
              <a:lnSpc>
                <a:spcPct val="80000"/>
              </a:lnSpc>
            </a:pPr>
            <a:r>
              <a:rPr lang="en-US" altLang="es-UY" sz="3200" b="1" smtClean="0">
                <a:solidFill>
                  <a:schemeClr val="bg1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Lucida Grande" charset="0"/>
              </a:rPr>
              <a:t>“Tendencias recientes </a:t>
            </a:r>
            <a:br>
              <a:rPr lang="en-US" altLang="es-UY" sz="3200" b="1" smtClean="0">
                <a:solidFill>
                  <a:schemeClr val="bg1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Lucida Grande" charset="0"/>
              </a:rPr>
            </a:br>
            <a:r>
              <a:rPr lang="en-US" altLang="es-UY" sz="3200" b="1" smtClean="0">
                <a:solidFill>
                  <a:schemeClr val="bg1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Lucida Grande" charset="0"/>
              </a:rPr>
              <a:t>de la natalidad, fecundidad</a:t>
            </a:r>
            <a:endParaRPr lang="en-US" altLang="es-UY" sz="3200" b="1" smtClean="0">
              <a:solidFill>
                <a:schemeClr val="bg1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  <a:sym typeface="Lucida Grande" charset="0"/>
            </a:endParaRPr>
          </a:p>
          <a:p>
            <a:pPr marL="0" indent="0" algn="l" eaLnBrk="1" hangingPunct="1">
              <a:lnSpc>
                <a:spcPct val="80000"/>
              </a:lnSpc>
            </a:pPr>
            <a:r>
              <a:rPr lang="en-US" altLang="es-UY" sz="3200" b="1" smtClean="0">
                <a:solidFill>
                  <a:schemeClr val="bg1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Lucida Grande" charset="0"/>
              </a:rPr>
              <a:t>y mortalidad infantil </a:t>
            </a:r>
            <a:br>
              <a:rPr lang="en-US" altLang="es-UY" sz="3200" b="1" smtClean="0">
                <a:solidFill>
                  <a:schemeClr val="bg1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Lucida Grande" charset="0"/>
              </a:rPr>
            </a:br>
            <a:r>
              <a:rPr lang="en-US" altLang="es-UY" sz="3200" b="1" smtClean="0">
                <a:solidFill>
                  <a:schemeClr val="bg1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Lucida Grande" charset="0"/>
              </a:rPr>
              <a:t>en Uruguay”</a:t>
            </a:r>
            <a:endParaRPr lang="en-US" altLang="es-UY" sz="3200" b="1" smtClean="0">
              <a:solidFill>
                <a:schemeClr val="bg1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  <a:sym typeface="Lucida Grande" charset="0"/>
            </a:endParaRPr>
          </a:p>
        </p:txBody>
      </p:sp>
      <p:pic>
        <p:nvPicPr>
          <p:cNvPr id="3" name="Content Placeholder 2" descr="LOGO_MSP-01"/>
          <p:cNvPicPr>
            <a:picLocks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5455" y="1109980"/>
            <a:ext cx="2808605" cy="94932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6858" t="26979" r="32533" b="21038"/>
          <a:stretch>
            <a:fillRect/>
          </a:stretch>
        </p:blipFill>
        <p:spPr>
          <a:xfrm>
            <a:off x="829310" y="1144270"/>
            <a:ext cx="7485380" cy="4637405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s-ES" sz="2000" b="1" kern="1200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Helvetica" charset="0"/>
              </a:rPr>
              <a:t>Evolución reciente de la fecundidad adolescente</a:t>
            </a:r>
            <a:br>
              <a:rPr lang="es-ES" sz="2000" b="1" kern="1200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Helvetica" charset="0"/>
              </a:rPr>
            </a:br>
            <a:r>
              <a:rPr lang="es-ES" sz="2000" b="1" kern="1200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Helvetica" charset="0"/>
              </a:rPr>
              <a:t>(nacimientos cada mil adolescentes de 15 a 19 años)</a:t>
            </a:r>
            <a:br>
              <a:rPr lang="es-ES" sz="2000" b="1" kern="1200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Helvetica" charset="0"/>
              </a:rPr>
            </a:br>
            <a:r>
              <a:rPr lang="es-ES" sz="2000" b="1" kern="1200" dirty="0" smtClean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Helvetica" charset="0"/>
              </a:rPr>
              <a:t>Regiones </a:t>
            </a:r>
            <a:r>
              <a:rPr lang="es-ES" sz="2000" b="1" kern="1200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Helvetica" charset="0"/>
              </a:rPr>
              <a:t>seleccionadas</a:t>
            </a:r>
            <a:endParaRPr lang="es-UY" sz="2000" b="1" kern="1200" dirty="0">
              <a:solidFill>
                <a:srgbClr val="00B050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  <a:sym typeface="Helvetica" charset="0"/>
            </a:endParaRPr>
          </a:p>
        </p:txBody>
      </p:sp>
      <p:sp>
        <p:nvSpPr>
          <p:cNvPr id="13315" name="5 CuadroTexto"/>
          <p:cNvSpPr txBox="1">
            <a:spLocks noChangeArrowheads="1"/>
          </p:cNvSpPr>
          <p:nvPr/>
        </p:nvSpPr>
        <p:spPr bwMode="auto">
          <a:xfrm>
            <a:off x="989806" y="5864225"/>
            <a:ext cx="7164388" cy="275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Lucida Grande"/>
                <a:ea typeface="PingFang SC Regular"/>
                <a:cs typeface="PingFang SC Regular"/>
                <a:sym typeface="Lucida Grande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Lucida Grande"/>
                <a:ea typeface="PingFang SC Regular"/>
                <a:cs typeface="PingFang SC Regular"/>
                <a:sym typeface="Lucida Grande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Lucida Grande"/>
                <a:ea typeface="PingFang SC Regular"/>
                <a:cs typeface="PingFang SC Regular"/>
                <a:sym typeface="Lucida Grande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Lucida Grande"/>
                <a:ea typeface="PingFang SC Regular"/>
                <a:cs typeface="PingFang SC Regular"/>
                <a:sym typeface="Lucida Grande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Lucida Grande"/>
                <a:ea typeface="PingFang SC Regular"/>
                <a:cs typeface="PingFang SC Regular"/>
                <a:sym typeface="Lucida Grande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/>
                <a:ea typeface="PingFang SC Regular"/>
                <a:cs typeface="PingFang SC Regular"/>
                <a:sym typeface="Lucida Grande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/>
                <a:ea typeface="PingFang SC Regular"/>
                <a:cs typeface="PingFang SC Regular"/>
                <a:sym typeface="Lucida Grande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/>
                <a:ea typeface="PingFang SC Regular"/>
                <a:cs typeface="PingFang SC Regular"/>
                <a:sym typeface="Lucida Grande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/>
                <a:ea typeface="PingFang SC Regular"/>
                <a:cs typeface="PingFang SC Regular"/>
                <a:sym typeface="Lucida Grande"/>
              </a:defRPr>
            </a:lvl9pPr>
          </a:lstStyle>
          <a:p>
            <a:pPr algn="ctr"/>
            <a:r>
              <a:rPr lang="es-ES" b="1">
                <a:latin typeface="Arial" panose="020B0604020202020204" pitchFamily="34" charset="0"/>
                <a:cs typeface="Arial" panose="020B0604020202020204" pitchFamily="34" charset="0"/>
              </a:rPr>
              <a:t>Fuente :  Ministerio de Salud Uruguay y https://unstats.un.org/sdgs/indicators/database</a:t>
            </a:r>
            <a:endParaRPr lang="es-UY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/>
          <p:nvPr/>
        </p:nvSpPr>
        <p:spPr bwMode="auto">
          <a:xfrm>
            <a:off x="565150" y="188640"/>
            <a:ext cx="8013700" cy="6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>
              <a:lnSpc>
                <a:spcPct val="80000"/>
              </a:lnSpc>
            </a:pPr>
            <a:r>
              <a:rPr lang="es-UY" altLang="es-UY" sz="3200" b="1" dirty="0" smtClean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Interrupción del Embarazo</a:t>
            </a:r>
            <a:endParaRPr lang="es-UY" altLang="es-UY" sz="3200" b="1" dirty="0">
              <a:solidFill>
                <a:srgbClr val="00B050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</p:txBody>
      </p:sp>
      <p:sp>
        <p:nvSpPr>
          <p:cNvPr id="12291" name="Rectangle 2"/>
          <p:cNvSpPr/>
          <p:nvPr/>
        </p:nvSpPr>
        <p:spPr bwMode="auto">
          <a:xfrm>
            <a:off x="323528" y="1313878"/>
            <a:ext cx="8587208" cy="4680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771525" lvl="1" indent="-314325" eaLnBrk="1" hangingPunct="1">
              <a:buClr>
                <a:srgbClr val="0B69BA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s-UY" sz="2400" dirty="0" smtClean="0">
                <a:solidFill>
                  <a:srgbClr val="0070C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Las Interrupciones voluntarias del embarazo (IVE) registradas en 2019 no explican el descenso observado.</a:t>
            </a:r>
            <a:endParaRPr lang="es-UY" sz="2400" dirty="0" smtClean="0">
              <a:solidFill>
                <a:srgbClr val="0070C0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771525" lvl="1" indent="-314325" eaLnBrk="1" hangingPunct="1">
              <a:buClr>
                <a:srgbClr val="0B69BA"/>
              </a:buClr>
              <a:buSzPct val="120000"/>
              <a:buFont typeface="Arial" panose="020B0604020202020204" pitchFamily="34" charset="0"/>
              <a:buChar char="•"/>
              <a:defRPr/>
            </a:pPr>
            <a:endParaRPr lang="es-UY" sz="1400" dirty="0" smtClean="0">
              <a:solidFill>
                <a:srgbClr val="0070C0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771525" lvl="1" indent="-314325" eaLnBrk="1" hangingPunct="1">
              <a:buClr>
                <a:srgbClr val="0B69BA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es-UY" sz="2000" dirty="0" smtClean="0">
                <a:solidFill>
                  <a:srgbClr val="0070C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En 2019 se contabilizaron </a:t>
            </a:r>
            <a:r>
              <a:rPr lang="es-UY" sz="2000" i="1" dirty="0" smtClean="0">
                <a:solidFill>
                  <a:srgbClr val="0070C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10227 casos*</a:t>
            </a:r>
            <a:r>
              <a:rPr lang="es-UY" sz="2000" dirty="0" smtClean="0">
                <a:solidFill>
                  <a:srgbClr val="0070C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, siendo 146 menos que el año anterior</a:t>
            </a:r>
            <a:endParaRPr lang="es-UY" sz="2000" b="1" dirty="0" smtClean="0">
              <a:solidFill>
                <a:srgbClr val="0070C0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771525" lvl="1" indent="-314325" eaLnBrk="1" hangingPunct="1">
              <a:buClr>
                <a:srgbClr val="0B69BA"/>
              </a:buClr>
              <a:buSzPct val="120000"/>
              <a:buFont typeface="Arial" panose="020B0604020202020204" pitchFamily="34" charset="0"/>
              <a:buChar char="•"/>
              <a:defRPr/>
            </a:pPr>
            <a:endParaRPr lang="es-UY" sz="2000" b="1" dirty="0" smtClean="0">
              <a:solidFill>
                <a:srgbClr val="0070C0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lvl="3" eaLnBrk="1" hangingPunct="1">
              <a:buClr>
                <a:srgbClr val="0B69BA"/>
              </a:buClr>
              <a:buSzPct val="120000"/>
              <a:defRPr/>
            </a:pPr>
            <a:r>
              <a:rPr lang="es-UY" sz="1800" b="1" dirty="0" smtClean="0">
                <a:solidFill>
                  <a:schemeClr val="tx1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 Casos de IVE según grupo de edad 2013-2019</a:t>
            </a:r>
            <a:endParaRPr lang="es-UY" sz="1800" b="1" dirty="0" smtClean="0">
              <a:solidFill>
                <a:schemeClr val="tx1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2152650" lvl="3" eaLnBrk="1" hangingPunct="1">
              <a:buClr>
                <a:srgbClr val="0B69BA"/>
              </a:buClr>
              <a:buSzPct val="120000"/>
              <a:defRPr/>
            </a:pPr>
            <a:endParaRPr lang="es-UY" sz="1800" b="1" dirty="0">
              <a:solidFill>
                <a:schemeClr val="tx1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2152650" lvl="3" eaLnBrk="1" hangingPunct="1">
              <a:buClr>
                <a:srgbClr val="0B69BA"/>
              </a:buClr>
              <a:buSzPct val="120000"/>
              <a:defRPr/>
            </a:pPr>
            <a:endParaRPr lang="es-UY" sz="1800" b="1" dirty="0" smtClean="0">
              <a:solidFill>
                <a:schemeClr val="tx1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2152650" lvl="3" eaLnBrk="1" hangingPunct="1">
              <a:buClr>
                <a:srgbClr val="0B69BA"/>
              </a:buClr>
              <a:buSzPct val="120000"/>
              <a:defRPr/>
            </a:pPr>
            <a:endParaRPr lang="es-UY" sz="1800" b="1" dirty="0">
              <a:solidFill>
                <a:schemeClr val="tx1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2152650" lvl="3" eaLnBrk="1" hangingPunct="1">
              <a:buClr>
                <a:srgbClr val="0B69BA"/>
              </a:buClr>
              <a:buSzPct val="120000"/>
              <a:defRPr/>
            </a:pPr>
            <a:endParaRPr lang="es-UY" sz="1800" b="1" dirty="0" smtClean="0">
              <a:solidFill>
                <a:schemeClr val="tx1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2152650" lvl="3" eaLnBrk="1" hangingPunct="1">
              <a:buClr>
                <a:srgbClr val="0B69BA"/>
              </a:buClr>
              <a:buSzPct val="120000"/>
              <a:defRPr/>
            </a:pPr>
            <a:endParaRPr lang="es-UY" sz="1800" b="1" dirty="0">
              <a:solidFill>
                <a:schemeClr val="tx1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2152650" lvl="3" eaLnBrk="1" hangingPunct="1">
              <a:buClr>
                <a:srgbClr val="0B69BA"/>
              </a:buClr>
              <a:buSzPct val="120000"/>
              <a:defRPr/>
            </a:pPr>
            <a:endParaRPr lang="es-UY" sz="1800" b="1" dirty="0" smtClean="0">
              <a:solidFill>
                <a:schemeClr val="tx1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2152650" lvl="3" eaLnBrk="1" hangingPunct="1">
              <a:buClr>
                <a:srgbClr val="0B69BA"/>
              </a:buClr>
              <a:buSzPct val="120000"/>
              <a:defRPr/>
            </a:pPr>
            <a:endParaRPr lang="es-UY" sz="1800" b="1" dirty="0">
              <a:solidFill>
                <a:schemeClr val="tx1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2152650" lvl="3" eaLnBrk="1" hangingPunct="1">
              <a:buClr>
                <a:srgbClr val="0B69BA"/>
              </a:buClr>
              <a:buSzPct val="120000"/>
              <a:defRPr/>
            </a:pPr>
            <a:endParaRPr lang="es-UY" sz="1800" b="1" dirty="0" smtClean="0">
              <a:solidFill>
                <a:schemeClr val="tx1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2152650" lvl="3" eaLnBrk="1" hangingPunct="1">
              <a:buClr>
                <a:srgbClr val="0B69BA"/>
              </a:buClr>
              <a:buSzPct val="120000"/>
              <a:defRPr/>
            </a:pPr>
            <a:endParaRPr lang="es-UY" sz="1800" b="1" dirty="0">
              <a:solidFill>
                <a:schemeClr val="tx1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771525" lvl="1" indent="-314325" eaLnBrk="1" hangingPunct="1">
              <a:buClr>
                <a:srgbClr val="0B69BA"/>
              </a:buClr>
              <a:buSzPct val="120000"/>
              <a:buFont typeface="Arial" panose="020B0604020202020204" pitchFamily="34" charset="0"/>
              <a:buChar char="•"/>
              <a:defRPr/>
            </a:pPr>
            <a:endParaRPr lang="es-UY" sz="2400" dirty="0" smtClean="0">
              <a:solidFill>
                <a:srgbClr val="0070C0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771525" lvl="1" indent="-314325" eaLnBrk="1" hangingPunct="1">
              <a:buClr>
                <a:srgbClr val="0B69BA"/>
              </a:buClr>
              <a:buSzPct val="120000"/>
              <a:buFont typeface="Arial" panose="020B0604020202020204" pitchFamily="34" charset="0"/>
              <a:buChar char="•"/>
              <a:defRPr/>
            </a:pPr>
            <a:endParaRPr lang="es-UY" sz="2400" dirty="0" smtClean="0">
              <a:solidFill>
                <a:srgbClr val="0070C0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771525" lvl="1" indent="-314325" eaLnBrk="1" hangingPunct="1">
              <a:buClr>
                <a:srgbClr val="0B69BA"/>
              </a:buClr>
              <a:buSzPct val="120000"/>
              <a:buFont typeface="Arial" panose="020B0604020202020204" pitchFamily="34" charset="0"/>
              <a:buChar char="•"/>
              <a:defRPr/>
            </a:pPr>
            <a:endParaRPr lang="es-UY" sz="2400" dirty="0" smtClean="0">
              <a:solidFill>
                <a:srgbClr val="0070C0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s-UY" sz="2400" dirty="0" smtClean="0">
              <a:solidFill>
                <a:srgbClr val="0070C0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1052736" y="3502020"/>
          <a:ext cx="7128791" cy="2108339"/>
        </p:xfrm>
        <a:graphic>
          <a:graphicData uri="http://schemas.openxmlformats.org/drawingml/2006/table">
            <a:tbl>
              <a:tblPr/>
              <a:tblGrid>
                <a:gridCol w="1543024"/>
                <a:gridCol w="868491"/>
                <a:gridCol w="868491"/>
                <a:gridCol w="804496"/>
                <a:gridCol w="767928"/>
                <a:gridCol w="758787"/>
                <a:gridCol w="758787"/>
                <a:gridCol w="758787"/>
              </a:tblGrid>
              <a:tr h="360045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Grupos de edad</a:t>
                      </a:r>
                      <a:endParaRPr lang="es-UY" sz="10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2013</a:t>
                      </a:r>
                      <a:endParaRPr lang="es-UY" sz="10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2014</a:t>
                      </a:r>
                      <a:endParaRPr lang="es-UY" sz="10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2015</a:t>
                      </a:r>
                      <a:endParaRPr lang="es-UY" sz="10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2016</a:t>
                      </a:r>
                      <a:endParaRPr lang="es-UY" sz="10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2017</a:t>
                      </a:r>
                      <a:endParaRPr lang="es-UY" sz="10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2018</a:t>
                      </a:r>
                      <a:endParaRPr lang="es-UY" sz="10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2019*</a:t>
                      </a:r>
                      <a:endParaRPr lang="es-UY" sz="10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</a:tr>
              <a:tr h="343284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Menores de 15 </a:t>
                      </a:r>
                      <a:endParaRPr lang="es-UY" sz="10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     </a:t>
                      </a:r>
                      <a:r>
                        <a:rPr lang="es-UY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74</a:t>
                      </a:r>
                      <a:endParaRPr lang="es-UY" sz="10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     </a:t>
                      </a:r>
                      <a:r>
                        <a:rPr lang="es-UY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69</a:t>
                      </a:r>
                      <a:endParaRPr lang="es-UY" sz="1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94</a:t>
                      </a:r>
                      <a:endParaRPr lang="es-UY" sz="10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  </a:t>
                      </a:r>
                      <a:r>
                        <a:rPr lang="es-UY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74</a:t>
                      </a:r>
                      <a:endParaRPr lang="es-UY" sz="10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 </a:t>
                      </a:r>
                      <a:r>
                        <a:rPr lang="es-UY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64</a:t>
                      </a:r>
                      <a:endParaRPr lang="es-UY" sz="10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effectLst/>
                          <a:latin typeface="Arial" panose="020B0604020202020204"/>
                        </a:rPr>
                        <a:t>53</a:t>
                      </a:r>
                      <a:endParaRPr lang="es-UY" sz="1000" b="1" i="0" u="none" strike="noStrike" dirty="0">
                        <a:effectLst/>
                        <a:latin typeface="Arial" panose="020B0604020202020204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s-UY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284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15 a 19 años</a:t>
                      </a:r>
                      <a:endParaRPr lang="es-UY" sz="10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1200</a:t>
                      </a:r>
                      <a:endParaRPr lang="es-UY" sz="1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1404</a:t>
                      </a:r>
                      <a:endParaRPr lang="es-UY" sz="1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1603</a:t>
                      </a:r>
                      <a:endParaRPr lang="es-UY" sz="10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1597</a:t>
                      </a:r>
                      <a:endParaRPr lang="es-UY" sz="10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1476</a:t>
                      </a:r>
                      <a:endParaRPr lang="es-UY" sz="10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</a:rPr>
                        <a:t>1421</a:t>
                      </a:r>
                      <a:endParaRPr lang="es-UY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1324</a:t>
                      </a:r>
                      <a:endParaRPr lang="es-U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163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20 años o más</a:t>
                      </a:r>
                      <a:endParaRPr lang="es-UY" sz="10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5897</a:t>
                      </a:r>
                      <a:r>
                        <a:rPr lang="es-UY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        </a:t>
                      </a:r>
                      <a:endParaRPr lang="es-UY" sz="1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7064</a:t>
                      </a:r>
                      <a:endParaRPr lang="es-UY" sz="1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7665</a:t>
                      </a:r>
                      <a:endParaRPr lang="es-UY" sz="10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8048</a:t>
                      </a:r>
                      <a:endParaRPr lang="es-UY" sz="10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 panose="020B0604020202020204"/>
                        </a:rPr>
                        <a:t>8290</a:t>
                      </a:r>
                      <a:endParaRPr lang="es-UY" sz="10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000" b="1" i="0" u="none" strike="noStrike" dirty="0" smtClean="0">
                          <a:effectLst/>
                          <a:latin typeface="Arial" panose="020B0604020202020204"/>
                        </a:rPr>
                        <a:t>889</a:t>
                      </a:r>
                      <a:endParaRPr lang="es-UY" sz="1000" b="1" i="0" u="none" strike="noStrike" dirty="0">
                        <a:effectLst/>
                        <a:latin typeface="Arial" panose="020B0604020202020204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8868</a:t>
                      </a:r>
                      <a:endParaRPr lang="es-U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284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</a:rPr>
                        <a:t>TOTAL</a:t>
                      </a:r>
                      <a:endParaRPr lang="es-UY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</a:rPr>
                        <a:t> </a:t>
                      </a:r>
                      <a:r>
                        <a:rPr lang="es-UY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</a:rPr>
                        <a:t>7171</a:t>
                      </a:r>
                      <a:endParaRPr lang="es-UY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</a:rPr>
                        <a:t>  </a:t>
                      </a:r>
                      <a:r>
                        <a:rPr lang="es-UY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</a:rPr>
                        <a:t>8537</a:t>
                      </a:r>
                      <a:endParaRPr lang="es-UY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</a:rPr>
                        <a:t>   </a:t>
                      </a:r>
                      <a:r>
                        <a:rPr lang="es-UY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</a:rPr>
                        <a:t>9362</a:t>
                      </a:r>
                      <a:endParaRPr lang="es-UY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</a:rPr>
                        <a:t>9719</a:t>
                      </a:r>
                      <a:endParaRPr lang="es-UY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</a:rPr>
                        <a:t>9830</a:t>
                      </a:r>
                      <a:endParaRPr lang="es-UY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400" b="1" i="0" u="none" strike="noStrike" dirty="0" smtClean="0">
                          <a:effectLst/>
                          <a:latin typeface="Arial" panose="020B0604020202020204"/>
                        </a:rPr>
                        <a:t>10373</a:t>
                      </a:r>
                      <a:endParaRPr lang="es-UY" sz="1400" b="1" i="0" u="none" strike="noStrike" dirty="0">
                        <a:effectLst/>
                        <a:latin typeface="Arial" panose="020B0604020202020204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400" b="1" i="0" u="none" strike="noStrike" dirty="0" smtClean="0">
                          <a:effectLst/>
                          <a:latin typeface="Arial" panose="020B0604020202020204"/>
                        </a:rPr>
                        <a:t>10227</a:t>
                      </a:r>
                      <a:endParaRPr lang="es-UY" sz="1400" b="1" i="0" u="none" strike="noStrike" dirty="0">
                        <a:effectLst/>
                        <a:latin typeface="Arial" panose="020B0604020202020204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3284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solidFill>
                            <a:srgbClr val="FFFFCC"/>
                          </a:solidFill>
                          <a:effectLst/>
                          <a:latin typeface="Arial" panose="020B0604020202020204"/>
                        </a:rPr>
                        <a:t>% de Aumento </a:t>
                      </a:r>
                      <a:endParaRPr lang="es-UY" sz="1000" b="1" i="0" u="none" strike="noStrike" dirty="0" smtClean="0">
                        <a:solidFill>
                          <a:srgbClr val="FFFFCC"/>
                        </a:solidFill>
                        <a:effectLst/>
                        <a:latin typeface="Arial" panose="020B0604020202020204"/>
                      </a:endParaRPr>
                    </a:p>
                    <a:p>
                      <a:pPr algn="ctr" fontAlgn="ctr"/>
                      <a:r>
                        <a:rPr lang="es-UY" sz="1000" b="1" i="0" u="none" strike="noStrike" dirty="0" smtClean="0">
                          <a:solidFill>
                            <a:srgbClr val="FFFFCC"/>
                          </a:solidFill>
                          <a:effectLst/>
                          <a:latin typeface="Arial" panose="020B0604020202020204"/>
                        </a:rPr>
                        <a:t>Inter- anual</a:t>
                      </a:r>
                      <a:endParaRPr lang="es-UY" sz="1000" b="1" i="0" u="none" strike="noStrike" dirty="0">
                        <a:solidFill>
                          <a:srgbClr val="FFFFCC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solidFill>
                            <a:srgbClr val="FFFFCC"/>
                          </a:solidFill>
                          <a:effectLst/>
                          <a:latin typeface="Arial" panose="020B0604020202020204"/>
                        </a:rPr>
                        <a:t>-</a:t>
                      </a:r>
                      <a:endParaRPr lang="es-UY" sz="1000" b="1" i="0" u="none" strike="noStrike" dirty="0">
                        <a:solidFill>
                          <a:srgbClr val="FFFFCC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solidFill>
                            <a:srgbClr val="FFFFCC"/>
                          </a:solidFill>
                          <a:effectLst/>
                          <a:latin typeface="Arial" panose="020B0604020202020204"/>
                        </a:rPr>
                        <a:t>+20%</a:t>
                      </a:r>
                      <a:endParaRPr lang="es-UY" sz="1000" b="1" i="0" u="none" strike="noStrike" dirty="0">
                        <a:solidFill>
                          <a:srgbClr val="FFFFCC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solidFill>
                            <a:srgbClr val="FFFFCC"/>
                          </a:solidFill>
                          <a:effectLst/>
                          <a:latin typeface="Arial" panose="020B0604020202020204"/>
                        </a:rPr>
                        <a:t>+9,6%</a:t>
                      </a:r>
                      <a:endParaRPr lang="es-UY" sz="1000" b="1" i="0" u="none" strike="noStrike" dirty="0">
                        <a:solidFill>
                          <a:srgbClr val="FFFFCC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solidFill>
                            <a:srgbClr val="FFFFCC"/>
                          </a:solidFill>
                          <a:effectLst/>
                          <a:latin typeface="Arial" panose="020B0604020202020204"/>
                        </a:rPr>
                        <a:t>+3,8%</a:t>
                      </a:r>
                      <a:endParaRPr lang="es-UY" sz="1000" b="1" i="0" u="none" strike="noStrike" dirty="0">
                        <a:solidFill>
                          <a:srgbClr val="FFFFCC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solidFill>
                            <a:srgbClr val="FFFFCC"/>
                          </a:solidFill>
                          <a:effectLst/>
                          <a:latin typeface="Arial" panose="020B0604020202020204"/>
                        </a:rPr>
                        <a:t>+1,1%</a:t>
                      </a:r>
                      <a:endParaRPr lang="es-UY" sz="1000" b="1" i="0" u="none" strike="noStrike" dirty="0">
                        <a:solidFill>
                          <a:srgbClr val="FFFFCC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solidFill>
                            <a:srgbClr val="FFFFCC"/>
                          </a:solidFill>
                          <a:effectLst/>
                          <a:latin typeface="Arial" panose="020B0604020202020204"/>
                        </a:rPr>
                        <a:t>+5,5%</a:t>
                      </a:r>
                      <a:endParaRPr lang="es-UY" sz="1000" b="1" i="0" u="none" strike="noStrike" dirty="0">
                        <a:solidFill>
                          <a:srgbClr val="FFFFCC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 dirty="0" smtClean="0">
                          <a:solidFill>
                            <a:srgbClr val="FFFFCC"/>
                          </a:solidFill>
                          <a:effectLst/>
                          <a:latin typeface="Arial" panose="020B0604020202020204"/>
                        </a:rPr>
                        <a:t>-1,5%</a:t>
                      </a:r>
                      <a:endParaRPr lang="es-UY" sz="1000" b="1" i="0" u="none" strike="noStrike" dirty="0">
                        <a:solidFill>
                          <a:srgbClr val="FFFFCC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</a:tr>
            </a:tbl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89757" y="5734268"/>
            <a:ext cx="8964487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dirty="0" smtClean="0">
                <a:latin typeface="Arial" panose="020B0604020202020204" pitchFamily="34" charset="0"/>
                <a:cs typeface="Arial" panose="020B0604020202020204" pitchFamily="34" charset="0"/>
              </a:rPr>
              <a:t>* Estimados a partir de los datos reportados a la fecha por las Instituciones</a:t>
            </a:r>
            <a:endParaRPr lang="es-U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19150" y="1274763"/>
            <a:ext cx="7505700" cy="355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/>
          <a:lstStyle/>
          <a:p>
            <a:pPr marL="0" indent="0" algn="ctr" eaLnBrk="1" hangingPunct="1">
              <a:lnSpc>
                <a:spcPct val="80000"/>
              </a:lnSpc>
            </a:pPr>
            <a:r>
              <a:rPr lang="en-US" altLang="es-UY" sz="5400" b="1" smtClean="0">
                <a:solidFill>
                  <a:srgbClr val="31C757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Lucida Grande" charset="0"/>
              </a:rPr>
              <a:t>Mortalidad infantil </a:t>
            </a:r>
            <a:endParaRPr lang="en-US" altLang="es-UY" sz="5400" b="1" smtClean="0">
              <a:solidFill>
                <a:srgbClr val="31C757"/>
              </a:solidFill>
              <a:latin typeface="Arial" panose="020B0604020202020204" pitchFamily="34" charset="0"/>
              <a:ea typeface="PingFang SC Semibold" charset="0"/>
              <a:cs typeface="Arial" panose="020B0604020202020204" pitchFamily="34" charset="0"/>
              <a:sym typeface="Lucida Grande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/>
          <p:nvPr/>
        </p:nvSpPr>
        <p:spPr bwMode="auto">
          <a:xfrm>
            <a:off x="546100" y="358775"/>
            <a:ext cx="8051800" cy="1052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r>
              <a:rPr lang="es-UY" altLang="es-UY" sz="2800" b="1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Evolución de la tasa de mortalidad infantil y sus componentes (Uruguay, </a:t>
            </a:r>
            <a:r>
              <a:rPr lang="es-UY" altLang="es-UY" sz="2800" b="1" dirty="0" smtClean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2005-2019*)</a:t>
            </a:r>
            <a:endParaRPr lang="es-UY" altLang="es-UY" sz="2800" b="1" dirty="0">
              <a:solidFill>
                <a:srgbClr val="00B050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</p:txBody>
      </p:sp>
      <p:pic>
        <p:nvPicPr>
          <p:cNvPr id="4915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120" y="6175375"/>
            <a:ext cx="163988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BBE0E3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28" name="CuadroTexto 1"/>
          <p:cNvSpPr txBox="1">
            <a:spLocks noChangeArrowheads="1"/>
          </p:cNvSpPr>
          <p:nvPr/>
        </p:nvSpPr>
        <p:spPr bwMode="auto">
          <a:xfrm>
            <a:off x="4139952" y="1602021"/>
            <a:ext cx="4824536" cy="737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9pPr>
          </a:lstStyle>
          <a:p>
            <a:r>
              <a:rPr lang="es-UY" sz="1400" dirty="0">
                <a:latin typeface="Arial" panose="020B0604020202020204" pitchFamily="34" charset="0"/>
                <a:cs typeface="Arial" panose="020B0604020202020204" pitchFamily="34" charset="0"/>
              </a:rPr>
              <a:t>La mortalidad infantil y sus componentes muestran una tendencia descendente con pequeñas fluctuaciones interanuales durante todo el período</a:t>
            </a:r>
            <a:endParaRPr lang="es-UY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1 Gráfico"/>
          <p:cNvGraphicFramePr/>
          <p:nvPr/>
        </p:nvGraphicFramePr>
        <p:xfrm>
          <a:off x="698183" y="1322070"/>
          <a:ext cx="7747635" cy="4893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/>
          <p:nvPr/>
        </p:nvSpPr>
        <p:spPr bwMode="auto">
          <a:xfrm>
            <a:off x="565150" y="404411"/>
            <a:ext cx="8013700" cy="638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r>
              <a:rPr lang="es-UY" altLang="es-UY" sz="2800" b="1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Evolución de la Mortalidad Infantil y sus componentes</a:t>
            </a:r>
            <a:endParaRPr lang="es-UY" altLang="es-UY" sz="2800" b="1" dirty="0">
              <a:solidFill>
                <a:srgbClr val="00B050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681990" y="862965"/>
          <a:ext cx="6210935" cy="5450205"/>
        </p:xfrm>
        <a:graphic>
          <a:graphicData uri="http://schemas.openxmlformats.org/drawingml/2006/table">
            <a:tbl>
              <a:tblPr firstRow="1" firstCol="1" bandRow="1"/>
              <a:tblGrid>
                <a:gridCol w="941705"/>
                <a:gridCol w="972820"/>
                <a:gridCol w="942340"/>
                <a:gridCol w="850900"/>
                <a:gridCol w="1251585"/>
                <a:gridCol w="1251585"/>
              </a:tblGrid>
              <a:tr h="192405"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1" marR="44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262890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Año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B7"/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Nacidos Vivos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Nº de defunciones </a:t>
                      </a: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de </a:t>
                      </a:r>
                      <a:r>
                        <a:rPr lang="es-UY" sz="15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&lt;1 </a:t>
                      </a: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año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262890">
                <a:tc vMerge="1">
                  <a:tcPr/>
                </a:tc>
                <a:tc vMerge="1"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Muertes Neonatales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 hMerge="1"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Pos neonatal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Total</a:t>
                      </a:r>
                      <a:endParaRPr lang="es-UY" sz="1500" b="1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</a:tr>
              <a:tr h="525780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Neo Precoces</a:t>
                      </a:r>
                      <a:endParaRPr lang="es-UY" sz="1500" b="1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Neo Tardías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 vMerge="1">
                  <a:tcPr/>
                </a:tc>
                <a:tc vMerge="1">
                  <a:tcPr/>
                </a:tc>
              </a:tr>
              <a:tr h="2628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2004</a:t>
                      </a:r>
                      <a:endParaRPr lang="es-UY" sz="1500" b="1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50.052</a:t>
                      </a:r>
                      <a:endParaRPr lang="es-UY" sz="1500" b="1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254</a:t>
                      </a:r>
                      <a:endParaRPr lang="es-UY" sz="1500" b="1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131</a:t>
                      </a:r>
                      <a:endParaRPr lang="es-UY" sz="1500" b="1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274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659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</a:tr>
              <a:tr h="2628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2005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47.150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225</a:t>
                      </a:r>
                      <a:endParaRPr lang="es-UY" sz="1500" b="1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105</a:t>
                      </a:r>
                      <a:endParaRPr lang="es-UY" sz="1500" b="1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271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601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</a:tr>
              <a:tr h="2628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2006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47.236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200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105</a:t>
                      </a:r>
                      <a:endParaRPr lang="es-UY" sz="1500" b="1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197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502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</a:tr>
              <a:tr h="2628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2007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47.372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202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114</a:t>
                      </a:r>
                      <a:endParaRPr lang="es-UY" sz="1500" b="1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257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573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</a:tr>
              <a:tr h="2628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2008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47.428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194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84</a:t>
                      </a:r>
                      <a:endParaRPr lang="es-UY" sz="1500" b="1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226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504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</a:tr>
              <a:tr h="2628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2009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47.152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163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73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215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451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</a:tr>
              <a:tr h="2628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2010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47.420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132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60</a:t>
                      </a:r>
                      <a:endParaRPr lang="es-UY" sz="1500" b="1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174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366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</a:tr>
              <a:tr h="2628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2011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46.712</a:t>
                      </a:r>
                      <a:endParaRPr lang="es-UY" sz="1500" b="1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184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80</a:t>
                      </a:r>
                      <a:endParaRPr lang="es-UY" sz="1500" b="1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153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417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</a:tr>
              <a:tr h="2628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2012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48.059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192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77</a:t>
                      </a:r>
                      <a:endParaRPr lang="es-UY" sz="1500" b="1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179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448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</a:tr>
              <a:tr h="2628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2013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48.681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181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76</a:t>
                      </a:r>
                      <a:endParaRPr lang="es-UY" sz="1500" b="1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173</a:t>
                      </a:r>
                      <a:endParaRPr lang="es-UY" sz="1500" b="1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430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</a:tr>
              <a:tr h="2628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2014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48.368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179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61</a:t>
                      </a:r>
                      <a:endParaRPr lang="es-UY" sz="1500" b="1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136</a:t>
                      </a:r>
                      <a:endParaRPr lang="es-UY" sz="1500" b="1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376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</a:tr>
              <a:tr h="2628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2015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48926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170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72</a:t>
                      </a:r>
                      <a:endParaRPr lang="es-UY" sz="1500" b="1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125</a:t>
                      </a:r>
                      <a:endParaRPr lang="es-UY" sz="1500" b="1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367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</a:tr>
              <a:tr h="2628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2016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47058</a:t>
                      </a:r>
                      <a:endParaRPr lang="es-UY" sz="15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184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68</a:t>
                      </a:r>
                      <a:endParaRPr lang="es-UY" sz="1500" b="1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124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376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</a:tr>
              <a:tr h="2628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 smtClean="0">
                          <a:effectLst/>
                          <a:latin typeface="Calibri" panose="020F0502020204030204" pitchFamily="34" charset="0"/>
                          <a:ea typeface="Calibri" panose="020F0502020204030204"/>
                          <a:cs typeface="Calibri" panose="020F0502020204030204" pitchFamily="34" charset="0"/>
                        </a:rPr>
                        <a:t>2017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43036</a:t>
                      </a:r>
                      <a:endParaRPr lang="es-UY" sz="15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128</a:t>
                      </a:r>
                      <a:endParaRPr lang="es-UY" sz="15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59</a:t>
                      </a:r>
                      <a:endParaRPr lang="es-UY" sz="15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93</a:t>
                      </a:r>
                      <a:endParaRPr lang="es-UY" sz="15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280</a:t>
                      </a:r>
                      <a:endParaRPr lang="es-UY" sz="15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</a:tr>
              <a:tr h="2628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 smtClean="0">
                          <a:effectLst/>
                          <a:latin typeface="Calibri" panose="020F0502020204030204" pitchFamily="34" charset="0"/>
                          <a:ea typeface="Calibri" panose="020F0502020204030204"/>
                          <a:cs typeface="Calibri" panose="020F0502020204030204" pitchFamily="34" charset="0"/>
                        </a:rPr>
                        <a:t>2018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40139</a:t>
                      </a:r>
                      <a:endParaRPr lang="es-UY" sz="15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132</a:t>
                      </a:r>
                      <a:endParaRPr lang="es-UY" sz="15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53</a:t>
                      </a:r>
                      <a:endParaRPr lang="es-UY" sz="15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84</a:t>
                      </a:r>
                      <a:endParaRPr lang="es-UY" sz="15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269</a:t>
                      </a:r>
                      <a:endParaRPr lang="es-UY" sz="15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</a:tr>
              <a:tr h="2628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dirty="0" smtClean="0">
                          <a:effectLst/>
                          <a:latin typeface="Calibri" panose="020F0502020204030204" pitchFamily="34" charset="0"/>
                          <a:ea typeface="Calibri" panose="020F0502020204030204"/>
                          <a:cs typeface="Calibri" panose="020F0502020204030204" pitchFamily="34" charset="0"/>
                        </a:rPr>
                        <a:t>2019*</a:t>
                      </a:r>
                      <a:endParaRPr lang="es-UY" sz="1500" b="1" dirty="0">
                        <a:effectLst/>
                        <a:latin typeface="Calibri" panose="020F0502020204030204" pitchFamily="34" charset="0"/>
                        <a:ea typeface="Calibri" panose="020F05020202040302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37468</a:t>
                      </a:r>
                      <a:endParaRPr lang="es-UY" sz="15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112</a:t>
                      </a:r>
                      <a:endParaRPr lang="es-UY" sz="15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56</a:t>
                      </a:r>
                      <a:endParaRPr lang="es-UY" sz="15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87</a:t>
                      </a:r>
                      <a:endParaRPr lang="es-UY" sz="15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5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/>
                          <a:cs typeface="Calibri" panose="020F0502020204030204" pitchFamily="34" charset="0"/>
                        </a:rPr>
                        <a:t>255</a:t>
                      </a:r>
                      <a:endParaRPr lang="es-UY" sz="15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/>
                        <a:cs typeface="Calibri" panose="020F0502020204030204" pitchFamily="34" charset="0"/>
                      </a:endParaRPr>
                    </a:p>
                  </a:txBody>
                  <a:tcPr marL="44451" marR="444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sp>
        <p:nvSpPr>
          <p:cNvPr id="15485" name="6 CuadroTexto"/>
          <p:cNvSpPr txBox="1">
            <a:spLocks noChangeArrowheads="1"/>
          </p:cNvSpPr>
          <p:nvPr/>
        </p:nvSpPr>
        <p:spPr bwMode="auto">
          <a:xfrm>
            <a:off x="107504" y="6504935"/>
            <a:ext cx="16351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9pPr>
          </a:lstStyle>
          <a:p>
            <a:r>
              <a:rPr lang="es-UY" b="1" dirty="0">
                <a:solidFill>
                  <a:schemeClr val="bg1"/>
                </a:solidFill>
              </a:rPr>
              <a:t>*Cifras preliminares</a:t>
            </a:r>
            <a:endParaRPr lang="es-UY" b="1" dirty="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/>
          <p:nvPr/>
        </p:nvSpPr>
        <p:spPr bwMode="auto">
          <a:xfrm>
            <a:off x="7021031" y="1484784"/>
            <a:ext cx="1728192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177800" indent="-177800">
              <a:buClr>
                <a:srgbClr val="0B69BA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altLang="es-UY" sz="1400" dirty="0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En el </a:t>
            </a:r>
            <a:r>
              <a:rPr lang="en-US" altLang="es-UY" sz="1400" dirty="0" err="1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año</a:t>
            </a:r>
            <a:r>
              <a:rPr lang="en-US" altLang="es-UY" sz="1400" dirty="0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 </a:t>
            </a:r>
            <a:r>
              <a:rPr lang="en-US" altLang="es-UY" sz="1400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2019  </a:t>
            </a:r>
            <a:r>
              <a:rPr lang="en-US" altLang="es-UY" sz="1400" dirty="0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se </a:t>
            </a:r>
            <a:r>
              <a:rPr lang="en-US" altLang="es-UY" sz="1400" dirty="0" err="1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registraron</a:t>
            </a:r>
            <a:r>
              <a:rPr lang="en-US" altLang="es-UY" sz="1400" dirty="0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 </a:t>
            </a:r>
            <a:r>
              <a:rPr lang="es-UY" altLang="es-UY" sz="1400" dirty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2.671</a:t>
            </a:r>
            <a:r>
              <a:rPr lang="en-US" altLang="es-UY" sz="1400" dirty="0" smtClean="0">
                <a:solidFill>
                  <a:srgbClr val="0070C0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 </a:t>
            </a:r>
            <a:r>
              <a:rPr lang="en-US" altLang="es-UY" sz="1400" dirty="0" err="1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nacimientos</a:t>
            </a:r>
            <a:r>
              <a:rPr lang="en-US" altLang="es-UY" sz="1400" dirty="0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 </a:t>
            </a:r>
            <a:r>
              <a:rPr lang="en-US" altLang="es-UY" sz="1400" dirty="0" err="1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menos</a:t>
            </a:r>
            <a:r>
              <a:rPr lang="en-US" altLang="es-UY" sz="1400" dirty="0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  y </a:t>
            </a:r>
            <a:endParaRPr lang="en-US" altLang="es-UY" sz="1400" dirty="0" smtClean="0">
              <a:solidFill>
                <a:srgbClr val="0B69BA"/>
              </a:solidFill>
              <a:latin typeface="Arial" panose="020B0604020202020204" pitchFamily="34" charset="0"/>
              <a:ea typeface="Lucida Grande"/>
              <a:cs typeface="Arial" panose="020B0604020202020204" pitchFamily="34" charset="0"/>
            </a:endParaRPr>
          </a:p>
          <a:p>
            <a:pPr marL="177800" indent="-177800">
              <a:buClr>
                <a:srgbClr val="0B69BA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altLang="es-UY" sz="1400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14  </a:t>
            </a:r>
            <a:r>
              <a:rPr lang="en-US" altLang="es-UY" sz="1400" dirty="0" err="1" smtClean="0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defunciones</a:t>
            </a:r>
            <a:r>
              <a:rPr lang="en-US" altLang="es-UY" sz="1400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 </a:t>
            </a:r>
            <a:r>
              <a:rPr lang="en-US" altLang="es-UY" sz="1400" dirty="0" err="1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menos</a:t>
            </a:r>
            <a:r>
              <a:rPr lang="en-US" altLang="es-UY" sz="1400" dirty="0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  en </a:t>
            </a:r>
            <a:r>
              <a:rPr lang="en-US" altLang="es-UY" sz="1400" dirty="0" err="1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menores</a:t>
            </a:r>
            <a:r>
              <a:rPr lang="en-US" altLang="es-UY" sz="1400" dirty="0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 de un </a:t>
            </a:r>
            <a:r>
              <a:rPr lang="en-US" altLang="es-UY" sz="1400" dirty="0" err="1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año</a:t>
            </a:r>
            <a:r>
              <a:rPr lang="en-US" altLang="es-UY" sz="1400" dirty="0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, en </a:t>
            </a:r>
            <a:r>
              <a:rPr lang="en-US" altLang="es-UY" sz="1400" dirty="0" err="1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relación</a:t>
            </a:r>
            <a:r>
              <a:rPr lang="en-US" altLang="es-UY" sz="1400" dirty="0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 al </a:t>
            </a:r>
            <a:r>
              <a:rPr lang="en-US" altLang="es-UY" sz="1400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2018. </a:t>
            </a:r>
            <a:endParaRPr lang="en-US" altLang="es-UY" sz="1400" dirty="0">
              <a:solidFill>
                <a:srgbClr val="0B69BA"/>
              </a:solidFill>
              <a:latin typeface="Arial" panose="020B0604020202020204" pitchFamily="34" charset="0"/>
              <a:ea typeface="Lucida Grande"/>
              <a:cs typeface="Arial" panose="020B0604020202020204" pitchFamily="34" charset="0"/>
            </a:endParaRPr>
          </a:p>
          <a:p>
            <a:pPr marL="177800" indent="-177800" eaLnBrk="0" hangingPunct="0">
              <a:buClr>
                <a:srgbClr val="0B69BA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altLang="es-UY" sz="1400" dirty="0" err="1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Siendo</a:t>
            </a:r>
            <a:r>
              <a:rPr lang="en-US" altLang="es-UY" sz="1400" dirty="0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 la TMI de </a:t>
            </a:r>
            <a:r>
              <a:rPr lang="en-US" altLang="es-UY" sz="1400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6.8/mil NV, </a:t>
            </a:r>
            <a:r>
              <a:rPr lang="en-US" altLang="es-UY" sz="1400" dirty="0" err="1" smtClean="0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igual</a:t>
            </a:r>
            <a:r>
              <a:rPr lang="en-US" altLang="es-UY" sz="1400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 a 2018</a:t>
            </a:r>
            <a:r>
              <a:rPr lang="en-US" altLang="es-UY" sz="1400" i="1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/>
                <a:cs typeface="Arial" panose="020B0604020202020204" pitchFamily="34" charset="0"/>
              </a:rPr>
              <a:t>.</a:t>
            </a:r>
            <a:endParaRPr lang="en-US" altLang="es-UY" sz="1400" i="1" dirty="0">
              <a:solidFill>
                <a:srgbClr val="0B69BA"/>
              </a:solidFill>
              <a:latin typeface="Arial" panose="020B0604020202020204" pitchFamily="34" charset="0"/>
              <a:ea typeface="Lucida Grande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2 Rectángulo"/>
          <p:cNvSpPr>
            <a:spLocks noChangeArrowheads="1"/>
          </p:cNvSpPr>
          <p:nvPr/>
        </p:nvSpPr>
        <p:spPr bwMode="auto">
          <a:xfrm>
            <a:off x="323850" y="1914843"/>
            <a:ext cx="8496300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UY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tres primeras causas, que representan el </a:t>
            </a:r>
            <a:r>
              <a:rPr lang="es-AR" altLang="es-UY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82,4</a:t>
            </a:r>
            <a:r>
              <a:rPr lang="es-UY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es-UY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UY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total de defunciones:</a:t>
            </a:r>
            <a:endParaRPr lang="es-UY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UY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UY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Originadas en el período perinatal (principalmente los trastornos relacionados con la </a:t>
            </a:r>
            <a:r>
              <a:rPr lang="es-UY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prematurez</a:t>
            </a:r>
            <a:r>
              <a:rPr lang="es-UY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UY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UY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45,1%</a:t>
            </a:r>
            <a:r>
              <a:rPr lang="es-UY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UY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UY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UY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2- Malformaciones congénitas </a:t>
            </a:r>
            <a:r>
              <a:rPr lang="es-UY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UY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26,3</a:t>
            </a:r>
            <a:r>
              <a:rPr lang="es-UY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es-UY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UY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UY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UY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 Síntomas, signos y hallazgos </a:t>
            </a:r>
            <a:r>
              <a:rPr lang="es-UY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clasificados en </a:t>
            </a:r>
            <a:endParaRPr lang="es-UY" sz="24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UY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otra parte (</a:t>
            </a:r>
            <a:r>
              <a:rPr lang="es-UY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11,0%</a:t>
            </a:r>
            <a:r>
              <a:rPr lang="es-UY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UY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Rectangle 1"/>
          <p:cNvSpPr/>
          <p:nvPr/>
        </p:nvSpPr>
        <p:spPr bwMode="auto">
          <a:xfrm>
            <a:off x="323850" y="546418"/>
            <a:ext cx="80137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r>
              <a:rPr lang="en-US" altLang="es-UY" sz="3600" b="1" dirty="0" err="1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Mortalidad</a:t>
            </a:r>
            <a:r>
              <a:rPr lang="en-US" altLang="es-UY" sz="3600" b="1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 </a:t>
            </a:r>
            <a:r>
              <a:rPr lang="en-US" altLang="es-UY" sz="3600" b="1" dirty="0" err="1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Infantil</a:t>
            </a:r>
            <a:r>
              <a:rPr lang="en-US" altLang="es-UY" sz="3600" b="1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 </a:t>
            </a:r>
            <a:r>
              <a:rPr lang="en-US" altLang="es-UY" sz="3600" b="1" dirty="0" err="1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según</a:t>
            </a:r>
            <a:r>
              <a:rPr lang="en-US" altLang="es-UY" sz="3600" b="1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 </a:t>
            </a:r>
            <a:r>
              <a:rPr lang="en-US" altLang="es-UY" sz="3600" b="1" dirty="0" err="1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causas</a:t>
            </a:r>
            <a:r>
              <a:rPr lang="en-US" altLang="es-UY" sz="3600" b="1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, </a:t>
            </a:r>
            <a:r>
              <a:rPr lang="en-US" altLang="es-UY" sz="3600" b="1" dirty="0" smtClean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2019.</a:t>
            </a:r>
            <a:endParaRPr lang="en-US" altLang="es-UY" sz="3600" b="1" dirty="0">
              <a:solidFill>
                <a:srgbClr val="00B050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</p:txBody>
      </p:sp>
      <p:sp>
        <p:nvSpPr>
          <p:cNvPr id="16388" name="4 CuadroTexto"/>
          <p:cNvSpPr txBox="1">
            <a:spLocks noChangeArrowheads="1"/>
          </p:cNvSpPr>
          <p:nvPr/>
        </p:nvSpPr>
        <p:spPr bwMode="auto">
          <a:xfrm>
            <a:off x="179388" y="5763895"/>
            <a:ext cx="1621155" cy="275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9pPr>
          </a:lstStyle>
          <a:p>
            <a:r>
              <a:rPr lang="es-UY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*Cifras preliminares</a:t>
            </a:r>
            <a:endParaRPr lang="es-UY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489903" y="1167130"/>
          <a:ext cx="8164195" cy="4798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0230"/>
                <a:gridCol w="608965"/>
                <a:gridCol w="607695"/>
                <a:gridCol w="608965"/>
                <a:gridCol w="608965"/>
                <a:gridCol w="676275"/>
                <a:gridCol w="608330"/>
                <a:gridCol w="608330"/>
                <a:gridCol w="726440"/>
              </a:tblGrid>
              <a:tr h="602615"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UY" sz="18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Grandes Grupos CIE 10</a:t>
                      </a:r>
                      <a:endParaRPr lang="es-UY" sz="18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endParaRPr lang="es-UY" sz="1800" b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9" marR="7639" marT="7639" marB="0" anchor="b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UY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s-UY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rgbClr val="00B050"/>
                    </a:solidFill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UY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s-UY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rgbClr val="00B050"/>
                    </a:solidFill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UY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s-UY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rgbClr val="00B050"/>
                    </a:solidFill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UY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s-UY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rgbClr val="00B050"/>
                    </a:solidFill>
                  </a:tcPr>
                </a:tc>
                <a:tc hMerge="1">
                  <a:tcPr/>
                </a:tc>
              </a:tr>
              <a:tr h="603250">
                <a:tc vMerge="1"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N°</a:t>
                      </a:r>
                      <a:endParaRPr lang="es-UY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(%)</a:t>
                      </a:r>
                      <a:endParaRPr lang="es-UY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N°</a:t>
                      </a:r>
                      <a:endParaRPr lang="es-UY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(%)</a:t>
                      </a:r>
                      <a:endParaRPr lang="es-UY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N°</a:t>
                      </a:r>
                      <a:endParaRPr lang="es-UY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(%)</a:t>
                      </a:r>
                      <a:endParaRPr lang="es-UY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N°</a:t>
                      </a:r>
                      <a:endParaRPr lang="es-UY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(%)</a:t>
                      </a:r>
                      <a:endParaRPr lang="es-UY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rgbClr val="00B050"/>
                    </a:solidFill>
                  </a:tcPr>
                </a:tc>
              </a:tr>
              <a:tr h="769620">
                <a:tc>
                  <a:txBody>
                    <a:bodyPr/>
                    <a:lstStyle/>
                    <a:p>
                      <a:pPr algn="l" fontAlgn="b"/>
                      <a:r>
                        <a:rPr lang="es-U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Ciertas afecciones originadas en el período perinatal</a:t>
                      </a:r>
                      <a:endParaRPr lang="es-U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u="none" strike="noStrike" dirty="0">
                          <a:effectLst/>
                        </a:rPr>
                        <a:t>162</a:t>
                      </a:r>
                      <a:endParaRPr lang="es-UY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i="1" u="none" strike="noStrike" dirty="0">
                          <a:effectLst/>
                        </a:rPr>
                        <a:t>43</a:t>
                      </a:r>
                      <a:endParaRPr lang="es-UY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u="none" strike="noStrike" dirty="0">
                          <a:effectLst/>
                        </a:rPr>
                        <a:t>119</a:t>
                      </a:r>
                      <a:endParaRPr lang="es-UY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i="1" u="none" strike="noStrike" dirty="0">
                          <a:effectLst/>
                        </a:rPr>
                        <a:t>43</a:t>
                      </a:r>
                      <a:endParaRPr lang="es-UY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u="none" strike="noStrike" dirty="0">
                          <a:effectLst/>
                        </a:rPr>
                        <a:t>124</a:t>
                      </a:r>
                      <a:endParaRPr lang="es-UY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i="1" u="none" strike="noStrike" dirty="0">
                          <a:effectLst/>
                        </a:rPr>
                        <a:t>46,1</a:t>
                      </a:r>
                      <a:endParaRPr lang="es-UY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u="none" strike="noStrike" dirty="0">
                          <a:effectLst/>
                        </a:rPr>
                        <a:t>115</a:t>
                      </a:r>
                      <a:endParaRPr lang="es-UY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i="1" u="none" strike="noStrike" dirty="0">
                          <a:effectLst/>
                        </a:rPr>
                        <a:t>45,1</a:t>
                      </a:r>
                      <a:endParaRPr lang="es-UY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30580">
                <a:tc>
                  <a:txBody>
                    <a:bodyPr/>
                    <a:lstStyle/>
                    <a:p>
                      <a:pPr algn="l" fontAlgn="b"/>
                      <a:r>
                        <a:rPr lang="es-U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Malformaciones congénitas, deformidades y anomalías cromosómicas</a:t>
                      </a:r>
                      <a:endParaRPr lang="es-U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u="none" strike="noStrike" dirty="0">
                          <a:effectLst/>
                        </a:rPr>
                        <a:t>128</a:t>
                      </a:r>
                      <a:endParaRPr lang="es-UY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i="1" u="none" strike="noStrike" dirty="0">
                          <a:effectLst/>
                        </a:rPr>
                        <a:t>34</a:t>
                      </a:r>
                      <a:endParaRPr lang="es-UY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u="none" strike="noStrike" dirty="0">
                          <a:effectLst/>
                        </a:rPr>
                        <a:t>91</a:t>
                      </a:r>
                      <a:endParaRPr lang="es-UY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i="1" u="none" strike="noStrike" dirty="0">
                          <a:effectLst/>
                        </a:rPr>
                        <a:t>33</a:t>
                      </a:r>
                      <a:endParaRPr lang="es-UY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u="none" strike="noStrike">
                          <a:effectLst/>
                        </a:rPr>
                        <a:t>91</a:t>
                      </a:r>
                      <a:endParaRPr lang="es-U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i="1" u="none" strike="noStrike" dirty="0">
                          <a:effectLst/>
                        </a:rPr>
                        <a:t>33,8</a:t>
                      </a:r>
                      <a:endParaRPr lang="es-UY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u="none" strike="noStrike" dirty="0">
                          <a:effectLst/>
                        </a:rPr>
                        <a:t>67</a:t>
                      </a:r>
                      <a:endParaRPr lang="es-UY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i="1" u="none" strike="noStrike" dirty="0">
                          <a:effectLst/>
                        </a:rPr>
                        <a:t>26,3</a:t>
                      </a:r>
                      <a:endParaRPr lang="es-UY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30885">
                <a:tc>
                  <a:txBody>
                    <a:bodyPr/>
                    <a:lstStyle/>
                    <a:p>
                      <a:pPr algn="l" fontAlgn="b"/>
                      <a:r>
                        <a:rPr lang="es-U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Síntomas, signos y hallazgos, no clasificados en otra parte</a:t>
                      </a:r>
                      <a:endParaRPr lang="es-U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u="none" strike="noStrike" dirty="0">
                          <a:effectLst/>
                        </a:rPr>
                        <a:t>39</a:t>
                      </a:r>
                      <a:endParaRPr lang="es-UY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i="1" u="none" strike="noStrike" dirty="0">
                          <a:effectLst/>
                        </a:rPr>
                        <a:t>10</a:t>
                      </a:r>
                      <a:endParaRPr lang="es-UY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u="none" strike="noStrike" dirty="0">
                          <a:effectLst/>
                        </a:rPr>
                        <a:t>42</a:t>
                      </a:r>
                      <a:endParaRPr lang="es-UY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i="1" u="none" strike="noStrike" dirty="0">
                          <a:effectLst/>
                        </a:rPr>
                        <a:t>15</a:t>
                      </a:r>
                      <a:endParaRPr lang="es-UY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u="none" strike="noStrike" dirty="0">
                          <a:effectLst/>
                        </a:rPr>
                        <a:t>22</a:t>
                      </a:r>
                      <a:endParaRPr lang="es-UY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i="1" u="none" strike="noStrike" dirty="0">
                          <a:effectLst/>
                        </a:rPr>
                        <a:t>8,2</a:t>
                      </a:r>
                      <a:endParaRPr lang="es-UY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u="none" strike="noStrike">
                          <a:effectLst/>
                        </a:rPr>
                        <a:t>28</a:t>
                      </a:r>
                      <a:endParaRPr lang="es-U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i="1" u="none" strike="noStrike" dirty="0">
                          <a:effectLst/>
                        </a:rPr>
                        <a:t>11,0</a:t>
                      </a:r>
                      <a:endParaRPr lang="es-UY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58495">
                <a:tc>
                  <a:txBody>
                    <a:bodyPr/>
                    <a:lstStyle/>
                    <a:p>
                      <a:pPr algn="l" fontAlgn="b"/>
                      <a:r>
                        <a:rPr lang="es-U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Resto de las causas</a:t>
                      </a:r>
                      <a:endParaRPr lang="es-U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u="none" strike="noStrike">
                          <a:effectLst/>
                        </a:rPr>
                        <a:t>47</a:t>
                      </a:r>
                      <a:endParaRPr lang="es-U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i="1" u="none" strike="noStrike" dirty="0">
                          <a:effectLst/>
                        </a:rPr>
                        <a:t>13</a:t>
                      </a:r>
                      <a:endParaRPr lang="es-UY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u="none" strike="noStrike" dirty="0">
                          <a:effectLst/>
                        </a:rPr>
                        <a:t>28</a:t>
                      </a:r>
                      <a:endParaRPr lang="es-UY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i="1" u="none" strike="noStrike" dirty="0">
                          <a:effectLst/>
                        </a:rPr>
                        <a:t>10</a:t>
                      </a:r>
                      <a:endParaRPr lang="es-UY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u="none" strike="noStrike" dirty="0">
                          <a:effectLst/>
                        </a:rPr>
                        <a:t>32</a:t>
                      </a:r>
                      <a:endParaRPr lang="es-UY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i="1" u="none" strike="noStrike" dirty="0">
                          <a:effectLst/>
                        </a:rPr>
                        <a:t>11,9</a:t>
                      </a:r>
                      <a:endParaRPr lang="es-UY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u="none" strike="noStrike" dirty="0">
                          <a:effectLst/>
                        </a:rPr>
                        <a:t>45</a:t>
                      </a:r>
                      <a:endParaRPr lang="es-UY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i="1" u="none" strike="noStrike" dirty="0">
                          <a:effectLst/>
                        </a:rPr>
                        <a:t>17,6</a:t>
                      </a:r>
                      <a:endParaRPr lang="es-UY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02615">
                <a:tc>
                  <a:txBody>
                    <a:bodyPr/>
                    <a:lstStyle/>
                    <a:p>
                      <a:pPr algn="l" fontAlgn="b"/>
                      <a:r>
                        <a:rPr lang="es-U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U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u="none" strike="noStrike">
                          <a:effectLst/>
                        </a:rPr>
                        <a:t>376</a:t>
                      </a:r>
                      <a:endParaRPr lang="es-U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i="1" u="none" strike="noStrike" dirty="0">
                          <a:effectLst/>
                        </a:rPr>
                        <a:t>100</a:t>
                      </a:r>
                      <a:endParaRPr lang="es-UY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u="none" strike="noStrike">
                          <a:effectLst/>
                        </a:rPr>
                        <a:t>280</a:t>
                      </a:r>
                      <a:endParaRPr lang="es-U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i="1" u="none" strike="noStrike" dirty="0">
                          <a:effectLst/>
                        </a:rPr>
                        <a:t>100</a:t>
                      </a:r>
                      <a:endParaRPr lang="es-UY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u="none" strike="noStrike">
                          <a:effectLst/>
                        </a:rPr>
                        <a:t>269</a:t>
                      </a:r>
                      <a:endParaRPr lang="es-UY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i="1" u="none" strike="noStrike" dirty="0">
                          <a:effectLst/>
                        </a:rPr>
                        <a:t>100</a:t>
                      </a:r>
                      <a:endParaRPr lang="es-UY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u="none" strike="noStrike" dirty="0">
                          <a:effectLst/>
                        </a:rPr>
                        <a:t>255</a:t>
                      </a:r>
                      <a:endParaRPr lang="es-UY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800" b="1" i="1" u="none" strike="noStrike" dirty="0">
                          <a:effectLst/>
                        </a:rPr>
                        <a:t>100,0</a:t>
                      </a:r>
                      <a:endParaRPr lang="es-UY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39" marR="7639" marT="763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3 Rectángulo"/>
          <p:cNvSpPr/>
          <p:nvPr/>
        </p:nvSpPr>
        <p:spPr>
          <a:xfrm>
            <a:off x="467544" y="332656"/>
            <a:ext cx="8280920" cy="681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UY" altLang="es-UY" sz="2400" b="1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Mortalidad Infantil según causas, </a:t>
            </a:r>
            <a:endParaRPr lang="es-UY" altLang="es-UY" sz="2400" b="1" dirty="0">
              <a:solidFill>
                <a:srgbClr val="00B050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UY" altLang="es-UY" sz="2400" b="1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2016, 2017, </a:t>
            </a:r>
            <a:r>
              <a:rPr lang="es-UY" altLang="es-UY" sz="2400" b="1" dirty="0" smtClean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2018, y 2019*. </a:t>
            </a:r>
            <a:endParaRPr lang="es-UY" altLang="es-UY" sz="2400" b="1" dirty="0">
              <a:solidFill>
                <a:srgbClr val="00B050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</p:txBody>
      </p:sp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373041" y="6149657"/>
            <a:ext cx="1621155" cy="275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9pPr>
          </a:lstStyle>
          <a:p>
            <a:r>
              <a:rPr lang="es-UY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*Cifras preliminares</a:t>
            </a:r>
            <a:endParaRPr lang="es-UY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/>
          <p:nvPr/>
        </p:nvSpPr>
        <p:spPr bwMode="auto">
          <a:xfrm>
            <a:off x="474663" y="260668"/>
            <a:ext cx="80137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>
              <a:lnSpc>
                <a:spcPct val="80000"/>
              </a:lnSpc>
            </a:pPr>
            <a:r>
              <a:rPr lang="es-UY" altLang="es-UY" sz="2800" b="1" dirty="0" smtClean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Tasas de Mortalidad Infantil por mil NV en regiones seleccionadas (2019) </a:t>
            </a:r>
            <a:endParaRPr lang="es-UY" altLang="es-UY" sz="2800" b="1" dirty="0">
              <a:solidFill>
                <a:srgbClr val="00B050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</p:txBody>
      </p:sp>
      <p:sp>
        <p:nvSpPr>
          <p:cNvPr id="18435" name="1 CuadroTexto"/>
          <p:cNvSpPr txBox="1">
            <a:spLocks noChangeArrowheads="1"/>
          </p:cNvSpPr>
          <p:nvPr/>
        </p:nvSpPr>
        <p:spPr bwMode="auto">
          <a:xfrm>
            <a:off x="978" y="5517991"/>
            <a:ext cx="91440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9pPr>
          </a:lstStyle>
          <a:p>
            <a:r>
              <a:rPr lang="es-UY" altLang="es-UY" dirty="0">
                <a:latin typeface="Arial" panose="020B0604020202020204" pitchFamily="34" charset="0"/>
                <a:cs typeface="Arial" panose="020B0604020202020204" pitchFamily="34" charset="0"/>
              </a:rPr>
              <a:t>Fuente: </a:t>
            </a:r>
            <a:r>
              <a:rPr lang="es-UY" altLang="es-UY" dirty="0" err="1">
                <a:latin typeface="Arial" panose="020B0604020202020204" pitchFamily="34" charset="0"/>
                <a:cs typeface="Arial" panose="020B0604020202020204" pitchFamily="34" charset="0"/>
              </a:rPr>
              <a:t>Child</a:t>
            </a:r>
            <a:r>
              <a:rPr lang="es-UY" altLang="es-U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UY" altLang="es-UY" dirty="0" err="1">
                <a:latin typeface="Arial" panose="020B0604020202020204" pitchFamily="34" charset="0"/>
                <a:cs typeface="Arial" panose="020B0604020202020204" pitchFamily="34" charset="0"/>
              </a:rPr>
              <a:t>Mortality</a:t>
            </a:r>
            <a:r>
              <a:rPr lang="es-UY" altLang="es-U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UY" altLang="es-UY" dirty="0" err="1">
                <a:latin typeface="Arial" panose="020B0604020202020204" pitchFamily="34" charset="0"/>
                <a:cs typeface="Arial" panose="020B0604020202020204" pitchFamily="34" charset="0"/>
              </a:rPr>
              <a:t>Estimates</a:t>
            </a:r>
            <a:r>
              <a:rPr lang="es-UY" altLang="es-U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UY" dirty="0">
                <a:latin typeface="Arial" panose="020B0604020202020204" pitchFamily="34" charset="0"/>
                <a:cs typeface="Arial" panose="020B0604020202020204" pitchFamily="34" charset="0"/>
              </a:rPr>
              <a:t>Regional and global infant mortality rate</a:t>
            </a:r>
            <a:r>
              <a:rPr lang="en-US" altLang="es-UY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es-UY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s-UY" dirty="0" smtClean="0">
                <a:latin typeface="Arial" panose="020B0604020202020204" pitchFamily="34" charset="0"/>
                <a:cs typeface="Arial" panose="020B0604020202020204" pitchFamily="34" charset="0"/>
              </a:rPr>
              <a:t>Estimates </a:t>
            </a:r>
            <a:r>
              <a:rPr lang="en-US" altLang="es-UY" dirty="0">
                <a:latin typeface="Arial" panose="020B0604020202020204" pitchFamily="34" charset="0"/>
                <a:cs typeface="Arial" panose="020B0604020202020204" pitchFamily="34" charset="0"/>
              </a:rPr>
              <a:t>generated by the UN Inter-agency Group for Child Mortality Estimation (UN IGME) in 2019 </a:t>
            </a:r>
            <a:endParaRPr lang="en-US" altLang="es-UY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UY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https://www.unicef.org/media/60561/file/UN-IGME-child-mortality-report-2019.pdf</a:t>
            </a:r>
            <a:endParaRPr lang="es-UY" altLang="es-U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1 Gráfico"/>
          <p:cNvGraphicFramePr/>
          <p:nvPr/>
        </p:nvGraphicFramePr>
        <p:xfrm>
          <a:off x="940435" y="1141095"/>
          <a:ext cx="7263130" cy="4439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0250" y="2901950"/>
            <a:ext cx="3651885" cy="1054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/>
          <a:lstStyle/>
          <a:p>
            <a:pPr marL="0" indent="0" algn="l" eaLnBrk="1" hangingPunct="1">
              <a:lnSpc>
                <a:spcPct val="80000"/>
              </a:lnSpc>
            </a:pPr>
            <a:r>
              <a:rPr lang="en-US" altLang="es-UY" sz="3200" b="1" smtClean="0">
                <a:solidFill>
                  <a:schemeClr val="bg1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Lucida Grande" charset="0"/>
              </a:rPr>
              <a:t>Muchas Gracias</a:t>
            </a:r>
            <a:r>
              <a:rPr lang="es-AR" altLang="en-US" sz="3200" b="1" smtClean="0">
                <a:solidFill>
                  <a:schemeClr val="bg1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Lucida Grande" charset="0"/>
              </a:rPr>
              <a:t>.</a:t>
            </a:r>
            <a:endParaRPr lang="es-AR" altLang="en-US" sz="3200" b="1" smtClean="0">
              <a:solidFill>
                <a:schemeClr val="bg1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  <a:sym typeface="Lucida Grande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97485" y="2765108"/>
            <a:ext cx="8748395" cy="10407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/>
          <a:lstStyle/>
          <a:p>
            <a:pPr marL="0" indent="0" algn="ctr" eaLnBrk="1" hangingPunct="1">
              <a:lnSpc>
                <a:spcPct val="80000"/>
              </a:lnSpc>
            </a:pPr>
            <a:r>
              <a:rPr lang="en-US" altLang="es-UY" sz="5400" b="1" dirty="0" err="1" smtClean="0">
                <a:solidFill>
                  <a:srgbClr val="31C757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Lucida Grande" charset="0"/>
              </a:rPr>
              <a:t>Natalidad</a:t>
            </a:r>
            <a:r>
              <a:rPr lang="en-US" altLang="es-UY" sz="5400" b="1" dirty="0" smtClean="0">
                <a:solidFill>
                  <a:srgbClr val="31C757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Lucida Grande" charset="0"/>
              </a:rPr>
              <a:t>/</a:t>
            </a:r>
            <a:r>
              <a:rPr lang="en-US" altLang="es-UY" sz="5400" b="1" dirty="0" err="1" smtClean="0">
                <a:solidFill>
                  <a:srgbClr val="31C757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Lucida Grande" charset="0"/>
              </a:rPr>
              <a:t>Fecundidad</a:t>
            </a:r>
            <a:endParaRPr lang="en-US" altLang="es-UY" sz="5400" b="1" dirty="0" smtClean="0">
              <a:solidFill>
                <a:srgbClr val="31C757"/>
              </a:solidFill>
              <a:latin typeface="Arial" panose="020B0604020202020204" pitchFamily="34" charset="0"/>
              <a:ea typeface="PingFang SC Semibold" charset="0"/>
              <a:cs typeface="Arial" panose="020B0604020202020204" pitchFamily="34" charset="0"/>
              <a:sym typeface="Lucida Grande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188640"/>
            <a:ext cx="7632848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altLang="es-UY" sz="2400" b="1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Número de nacimientos y tasa global de fecundidad (Uruguay </a:t>
            </a:r>
            <a:r>
              <a:rPr lang="es-UY" altLang="es-UY" sz="2400" b="1" dirty="0" smtClean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2000-2019*)</a:t>
            </a:r>
            <a:endParaRPr lang="es-UY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3 Gráfico"/>
          <p:cNvGraphicFramePr/>
          <p:nvPr/>
        </p:nvGraphicFramePr>
        <p:xfrm>
          <a:off x="708343" y="1137920"/>
          <a:ext cx="7727315" cy="5093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/>
          <p:nvPr/>
        </p:nvSpPr>
        <p:spPr bwMode="auto">
          <a:xfrm>
            <a:off x="492125" y="631825"/>
            <a:ext cx="80137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>
              <a:lnSpc>
                <a:spcPct val="80000"/>
              </a:lnSpc>
            </a:pPr>
            <a:r>
              <a:rPr lang="en-US" altLang="es-UY" sz="3200" b="1" dirty="0" err="1">
                <a:solidFill>
                  <a:srgbClr val="31C757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Reducción</a:t>
            </a:r>
            <a:r>
              <a:rPr lang="en-US" altLang="es-UY" sz="3200" b="1" dirty="0">
                <a:solidFill>
                  <a:srgbClr val="31C757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 de la </a:t>
            </a:r>
            <a:r>
              <a:rPr lang="en-US" altLang="es-UY" sz="3200" b="1" dirty="0" err="1">
                <a:solidFill>
                  <a:srgbClr val="31C757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natalidad</a:t>
            </a:r>
            <a:endParaRPr lang="en-US" altLang="es-UY" sz="3200" b="1" dirty="0">
              <a:solidFill>
                <a:srgbClr val="31C757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/>
          <p:nvPr/>
        </p:nvSpPr>
        <p:spPr bwMode="auto">
          <a:xfrm>
            <a:off x="533400" y="1555750"/>
            <a:ext cx="8077200" cy="4243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314325" indent="-314325" eaLnBrk="1" hangingPunct="1">
              <a:buClr>
                <a:srgbClr val="0B69BA"/>
              </a:buClr>
              <a:buSzPct val="120000"/>
              <a:buFont typeface="Arial" panose="020B0604020202020204" pitchFamily="34" charset="0"/>
              <a:buChar char="•"/>
            </a:pPr>
            <a:r>
              <a:rPr lang="es-UY" altLang="es-UY" sz="2000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En el 2019* se registraron 2.671</a:t>
            </a:r>
            <a:r>
              <a:rPr lang="es-UY" altLang="es-UY" sz="2000" dirty="0" smtClean="0">
                <a:solidFill>
                  <a:srgbClr val="FF000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 </a:t>
            </a:r>
            <a:r>
              <a:rPr lang="es-UY" altLang="es-UY" sz="2000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nacimientos menos que en el año 2018. </a:t>
            </a:r>
            <a:endParaRPr lang="es-UY" altLang="es-UY" sz="2000" dirty="0" smtClean="0">
              <a:solidFill>
                <a:srgbClr val="0B69BA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314325" indent="-314325" eaLnBrk="1" hangingPunct="1">
              <a:buClr>
                <a:srgbClr val="0B69BA"/>
              </a:buClr>
              <a:buSzPct val="120000"/>
              <a:buFont typeface="Arial" panose="020B0604020202020204" pitchFamily="34" charset="0"/>
              <a:buChar char="•"/>
            </a:pPr>
            <a:endParaRPr lang="es-UY" altLang="es-UY" sz="2000" dirty="0" smtClean="0">
              <a:solidFill>
                <a:srgbClr val="0B69BA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314325" indent="-314325" eaLnBrk="1" hangingPunct="1">
              <a:lnSpc>
                <a:spcPct val="58000"/>
              </a:lnSpc>
              <a:buClr>
                <a:srgbClr val="0B69BA"/>
              </a:buClr>
              <a:buSzPct val="120000"/>
              <a:buFont typeface="Arial" panose="020B0604020202020204" pitchFamily="34" charset="0"/>
              <a:buChar char="•"/>
            </a:pPr>
            <a:r>
              <a:rPr lang="es-UY" altLang="es-UY" sz="2000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Esta reducción de la natalidad se produce por efecto de </a:t>
            </a:r>
            <a:endParaRPr lang="es-UY" altLang="es-UY" sz="2000" dirty="0" smtClean="0">
              <a:solidFill>
                <a:srgbClr val="0B69BA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314325" indent="-314325" eaLnBrk="1" hangingPunct="1">
              <a:lnSpc>
                <a:spcPct val="58000"/>
              </a:lnSpc>
              <a:buClr>
                <a:srgbClr val="0B69BA"/>
              </a:buClr>
              <a:buSzPct val="120000"/>
              <a:buFont typeface="Arial" panose="020B0604020202020204" pitchFamily="34" charset="0"/>
              <a:buChar char="•"/>
            </a:pPr>
            <a:endParaRPr lang="es-UY" altLang="es-UY" sz="2000" dirty="0" smtClean="0">
              <a:solidFill>
                <a:srgbClr val="0B69BA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314325" indent="-314325" eaLnBrk="1" hangingPunct="1">
              <a:lnSpc>
                <a:spcPct val="58000"/>
              </a:lnSpc>
              <a:buClr>
                <a:srgbClr val="0B69BA"/>
              </a:buClr>
              <a:buSzPct val="120000"/>
            </a:pPr>
            <a:r>
              <a:rPr lang="es-UY" altLang="es-UY" sz="2000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    la disminución de la fecundidad de las mujeres en varios</a:t>
            </a:r>
            <a:endParaRPr lang="es-UY" altLang="es-UY" sz="2000" dirty="0" smtClean="0">
              <a:solidFill>
                <a:srgbClr val="0B69BA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314325" indent="-314325" eaLnBrk="1" hangingPunct="1">
              <a:lnSpc>
                <a:spcPct val="58000"/>
              </a:lnSpc>
              <a:buClr>
                <a:srgbClr val="0B69BA"/>
              </a:buClr>
              <a:buSzPct val="120000"/>
            </a:pPr>
            <a:endParaRPr lang="es-UY" altLang="es-UY" sz="2000" dirty="0" smtClean="0">
              <a:solidFill>
                <a:srgbClr val="0B69BA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314325" indent="-314325" eaLnBrk="1" hangingPunct="1">
              <a:lnSpc>
                <a:spcPct val="58000"/>
              </a:lnSpc>
              <a:buClr>
                <a:srgbClr val="0B69BA"/>
              </a:buClr>
              <a:buSzPct val="120000"/>
            </a:pPr>
            <a:r>
              <a:rPr lang="es-UY" altLang="es-UY" sz="2000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    grupos de edad, especialmente de la fecundidad en el </a:t>
            </a:r>
            <a:endParaRPr lang="es-UY" altLang="es-UY" sz="2000" dirty="0" smtClean="0">
              <a:solidFill>
                <a:srgbClr val="0B69BA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314325" indent="-314325" eaLnBrk="1" hangingPunct="1">
              <a:lnSpc>
                <a:spcPct val="58000"/>
              </a:lnSpc>
              <a:buClr>
                <a:srgbClr val="0B69BA"/>
              </a:buClr>
              <a:buSzPct val="120000"/>
            </a:pPr>
            <a:endParaRPr lang="es-UY" altLang="es-UY" sz="2000" dirty="0" smtClean="0">
              <a:solidFill>
                <a:srgbClr val="0B69BA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314325" indent="-314325" eaLnBrk="1" hangingPunct="1">
              <a:lnSpc>
                <a:spcPct val="58000"/>
              </a:lnSpc>
              <a:buClr>
                <a:srgbClr val="0B69BA"/>
              </a:buClr>
              <a:buSzPct val="120000"/>
            </a:pPr>
            <a:r>
              <a:rPr lang="es-UY" altLang="es-UY" sz="2000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    grupo de 20 a 24 años y en las adolescentes. </a:t>
            </a:r>
            <a:endParaRPr lang="es-UY" altLang="es-UY" sz="2000" dirty="0" smtClean="0">
              <a:solidFill>
                <a:srgbClr val="0B69BA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314325" indent="-314325" eaLnBrk="1" hangingPunct="1">
              <a:lnSpc>
                <a:spcPct val="58000"/>
              </a:lnSpc>
              <a:buClr>
                <a:srgbClr val="0B69BA"/>
              </a:buClr>
              <a:buSzPct val="120000"/>
            </a:pPr>
            <a:endParaRPr lang="es-UY" altLang="es-UY" sz="2000" dirty="0">
              <a:solidFill>
                <a:srgbClr val="0B69BA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314325" indent="-314325" eaLnBrk="1" hangingPunct="1">
              <a:lnSpc>
                <a:spcPct val="58000"/>
              </a:lnSpc>
              <a:buClr>
                <a:srgbClr val="0B69BA"/>
              </a:buClr>
              <a:buSzPct val="120000"/>
            </a:pPr>
            <a:endParaRPr lang="es-UY" altLang="es-UY" sz="2000" dirty="0" smtClean="0">
              <a:solidFill>
                <a:srgbClr val="0B69BA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342900" indent="-342900" eaLnBrk="1" hangingPunct="1">
              <a:lnSpc>
                <a:spcPct val="150000"/>
              </a:lnSpc>
              <a:buClr>
                <a:srgbClr val="0B69BA"/>
              </a:buClr>
              <a:buSzPct val="120000"/>
              <a:buFont typeface="Arial" panose="020B0604020202020204" pitchFamily="34" charset="0"/>
              <a:buChar char="•"/>
            </a:pPr>
            <a:r>
              <a:rPr lang="es-UY" altLang="es-UY" sz="2000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¿El descenso se está desacelerando?</a:t>
            </a:r>
            <a:endParaRPr lang="es-UY" altLang="es-UY" sz="2000" dirty="0" smtClean="0">
              <a:solidFill>
                <a:srgbClr val="0B69BA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algn="ctr" eaLnBrk="1" hangingPunct="1">
              <a:buClr>
                <a:srgbClr val="0B69BA"/>
              </a:buClr>
              <a:buSzPct val="120000"/>
            </a:pPr>
            <a:r>
              <a:rPr lang="es-UY" altLang="es-UY" sz="2000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2016 – 2017: </a:t>
            </a:r>
            <a:r>
              <a:rPr lang="es-UY" altLang="es-UY" sz="2000" b="1" i="1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4.022</a:t>
            </a:r>
            <a:r>
              <a:rPr lang="es-UY" altLang="es-UY" sz="2000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 nacimientos menos</a:t>
            </a:r>
            <a:endParaRPr lang="es-UY" altLang="es-UY" sz="2000" dirty="0" smtClean="0">
              <a:solidFill>
                <a:srgbClr val="0B69BA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50000"/>
              </a:lnSpc>
              <a:buClr>
                <a:srgbClr val="0B69BA"/>
              </a:buClr>
              <a:buSzPct val="120000"/>
            </a:pPr>
            <a:r>
              <a:rPr lang="es-UY" altLang="es-UY" sz="2000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2017 – 2018: </a:t>
            </a:r>
            <a:r>
              <a:rPr lang="es-UY" altLang="es-UY" sz="2000" b="1" i="1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2.897 </a:t>
            </a:r>
            <a:r>
              <a:rPr lang="es-UY" altLang="es-UY" sz="2000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nacimientos menos</a:t>
            </a:r>
            <a:endParaRPr lang="es-UY" altLang="es-UY" sz="2000" dirty="0" smtClean="0">
              <a:solidFill>
                <a:srgbClr val="0B69BA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50000"/>
              </a:lnSpc>
              <a:buClr>
                <a:srgbClr val="0B69BA"/>
              </a:buClr>
              <a:buSzPct val="120000"/>
            </a:pPr>
            <a:r>
              <a:rPr lang="es-UY" altLang="es-UY" sz="2000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2018 – 2019: </a:t>
            </a:r>
            <a:r>
              <a:rPr lang="es-UY" altLang="es-UY" sz="2000" b="1" i="1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2.671</a:t>
            </a:r>
            <a:r>
              <a:rPr lang="es-UY" altLang="es-UY" sz="2000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 nacimientos menos</a:t>
            </a:r>
            <a:endParaRPr lang="es-UY" altLang="es-UY" sz="2000" dirty="0" smtClean="0">
              <a:solidFill>
                <a:srgbClr val="0B69BA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buClr>
                <a:srgbClr val="0B69BA"/>
              </a:buClr>
              <a:buSzPct val="120000"/>
            </a:pPr>
            <a:endParaRPr lang="es-UY" altLang="es-UY" sz="2000" dirty="0">
              <a:solidFill>
                <a:srgbClr val="0B69BA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</p:txBody>
      </p:sp>
      <p:sp>
        <p:nvSpPr>
          <p:cNvPr id="8" name="3 CuadroTexto"/>
          <p:cNvSpPr txBox="1">
            <a:spLocks noChangeArrowheads="1"/>
          </p:cNvSpPr>
          <p:nvPr/>
        </p:nvSpPr>
        <p:spPr bwMode="auto">
          <a:xfrm>
            <a:off x="251143" y="6050915"/>
            <a:ext cx="1621155" cy="275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9pPr>
          </a:lstStyle>
          <a:p>
            <a:r>
              <a:rPr lang="es-UY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*Cifras preliminares</a:t>
            </a:r>
            <a:endParaRPr lang="es-UY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/>
          <p:nvPr/>
        </p:nvSpPr>
        <p:spPr bwMode="auto">
          <a:xfrm>
            <a:off x="492125" y="0"/>
            <a:ext cx="8013700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r>
              <a:rPr lang="es-UY" altLang="es-UY" sz="3200" b="1" dirty="0" smtClean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Tasas </a:t>
            </a:r>
            <a:r>
              <a:rPr lang="es-UY" altLang="es-UY" sz="3200" b="1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específicas de fecundidad  por edades simples </a:t>
            </a:r>
            <a:r>
              <a:rPr lang="es-UY" altLang="es-UY" sz="3200" b="1" dirty="0" smtClean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2016-2019*</a:t>
            </a:r>
            <a:endParaRPr lang="es-UY" altLang="es-UY" sz="3200" b="1" dirty="0">
              <a:solidFill>
                <a:srgbClr val="00B050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</p:txBody>
      </p:sp>
      <p:sp>
        <p:nvSpPr>
          <p:cNvPr id="8198" name="1 CuadroTexto"/>
          <p:cNvSpPr txBox="1">
            <a:spLocks noChangeArrowheads="1"/>
          </p:cNvSpPr>
          <p:nvPr/>
        </p:nvSpPr>
        <p:spPr bwMode="auto">
          <a:xfrm rot="16200000">
            <a:off x="500062" y="3216028"/>
            <a:ext cx="7159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9pPr>
          </a:lstStyle>
          <a:p>
            <a:r>
              <a:rPr lang="es-UY" b="1" dirty="0"/>
              <a:t>TASA</a:t>
            </a:r>
            <a:endParaRPr lang="es-UY" b="1" dirty="0"/>
          </a:p>
        </p:txBody>
      </p:sp>
      <p:sp>
        <p:nvSpPr>
          <p:cNvPr id="8199" name="2 Rectángulo"/>
          <p:cNvSpPr>
            <a:spLocks noChangeArrowheads="1"/>
          </p:cNvSpPr>
          <p:nvPr/>
        </p:nvSpPr>
        <p:spPr bwMode="auto">
          <a:xfrm>
            <a:off x="7020272" y="6276975"/>
            <a:ext cx="12890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UY" b="1" dirty="0"/>
              <a:t>Edad (en años)</a:t>
            </a:r>
            <a:endParaRPr lang="es-UY" b="1" dirty="0"/>
          </a:p>
        </p:txBody>
      </p:sp>
      <p:graphicFrame>
        <p:nvGraphicFramePr>
          <p:cNvPr id="9" name="1 Gráfico"/>
          <p:cNvGraphicFramePr/>
          <p:nvPr/>
        </p:nvGraphicFramePr>
        <p:xfrm>
          <a:off x="837565" y="1274445"/>
          <a:ext cx="7468870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8" name="3 CuadroTexto"/>
          <p:cNvSpPr txBox="1">
            <a:spLocks noChangeArrowheads="1"/>
          </p:cNvSpPr>
          <p:nvPr/>
        </p:nvSpPr>
        <p:spPr bwMode="auto">
          <a:xfrm>
            <a:off x="251143" y="6050915"/>
            <a:ext cx="1621155" cy="275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9pPr>
          </a:lstStyle>
          <a:p>
            <a:r>
              <a:rPr lang="es-UY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*Cifras preliminares</a:t>
            </a:r>
            <a:endParaRPr lang="es-UY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80000"/>
              </a:lnSpc>
            </a:pPr>
            <a:r>
              <a:rPr lang="es-UY" altLang="es-UY" sz="3200" b="1" dirty="0" smtClean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Nº de </a:t>
            </a:r>
            <a:r>
              <a:rPr lang="es-UY" altLang="es-UY" sz="3200" b="1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Nacimientos según grupos </a:t>
            </a:r>
            <a:br>
              <a:rPr lang="es-UY" altLang="es-UY" sz="3200" b="1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</a:br>
            <a:r>
              <a:rPr lang="es-UY" altLang="es-UY" sz="3200" b="1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de </a:t>
            </a:r>
            <a:r>
              <a:rPr lang="es-UY" altLang="es-UY" sz="3200" b="1" dirty="0" smtClean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edad: 2017, 2018 </a:t>
            </a:r>
            <a:r>
              <a:rPr lang="es-UY" altLang="es-UY" sz="3200" b="1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y </a:t>
            </a:r>
            <a:r>
              <a:rPr lang="es-UY" altLang="es-UY" sz="3200" b="1" dirty="0" smtClean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2019*</a:t>
            </a:r>
            <a:br>
              <a:rPr lang="es-UY" altLang="es-UY" sz="3200" b="1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</a:br>
            <a:endParaRPr lang="es-UY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2 Gráfico"/>
          <p:cNvGraphicFramePr>
            <a:graphicFrameLocks noGrp="1"/>
          </p:cNvGraphicFramePr>
          <p:nvPr>
            <p:ph idx="1"/>
          </p:nvPr>
        </p:nvGraphicFramePr>
        <p:xfrm>
          <a:off x="740728" y="1250950"/>
          <a:ext cx="7662545" cy="4894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6" name="5 CuadroTexto"/>
          <p:cNvSpPr txBox="1"/>
          <p:nvPr/>
        </p:nvSpPr>
        <p:spPr>
          <a:xfrm rot="16200000">
            <a:off x="-324242" y="3219696"/>
            <a:ext cx="1442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b="1" dirty="0" smtClean="0"/>
              <a:t>Nº Nacimientos</a:t>
            </a:r>
            <a:endParaRPr lang="es-UY" b="1" dirty="0"/>
          </a:p>
        </p:txBody>
      </p:sp>
      <p:sp>
        <p:nvSpPr>
          <p:cNvPr id="8" name="3 CuadroTexto"/>
          <p:cNvSpPr txBox="1">
            <a:spLocks noChangeArrowheads="1"/>
          </p:cNvSpPr>
          <p:nvPr/>
        </p:nvSpPr>
        <p:spPr bwMode="auto">
          <a:xfrm>
            <a:off x="251143" y="6050915"/>
            <a:ext cx="1621155" cy="275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9pPr>
          </a:lstStyle>
          <a:p>
            <a:r>
              <a:rPr lang="es-UY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*Cifras preliminares</a:t>
            </a:r>
            <a:endParaRPr lang="es-UY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/>
          <p:nvPr/>
        </p:nvSpPr>
        <p:spPr bwMode="auto">
          <a:xfrm>
            <a:off x="492125" y="631825"/>
            <a:ext cx="80137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r>
              <a:rPr lang="en-US" altLang="es-UY" sz="3200" b="1" dirty="0" err="1">
                <a:solidFill>
                  <a:srgbClr val="31C757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Nacimientos</a:t>
            </a:r>
            <a:r>
              <a:rPr lang="en-US" altLang="es-UY" sz="3200" b="1" dirty="0">
                <a:solidFill>
                  <a:srgbClr val="31C757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 en </a:t>
            </a:r>
            <a:r>
              <a:rPr lang="en-US" altLang="es-UY" sz="3200" b="1" dirty="0" err="1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adolescentes</a:t>
            </a:r>
            <a:r>
              <a:rPr lang="en-US" altLang="es-UY" sz="3200" b="1" dirty="0">
                <a:solidFill>
                  <a:srgbClr val="31C757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 2019*</a:t>
            </a:r>
            <a:r>
              <a:rPr lang="en-US" altLang="es-UY" sz="3200" b="1" dirty="0" smtClean="0">
                <a:solidFill>
                  <a:srgbClr val="31C757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 </a:t>
            </a:r>
            <a:endParaRPr lang="en-US" altLang="es-UY" sz="3200" b="1" dirty="0">
              <a:solidFill>
                <a:srgbClr val="31C757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</p:txBody>
      </p:sp>
      <p:sp>
        <p:nvSpPr>
          <p:cNvPr id="10243" name="Rectangle 2"/>
          <p:cNvSpPr/>
          <p:nvPr/>
        </p:nvSpPr>
        <p:spPr bwMode="auto">
          <a:xfrm>
            <a:off x="533400" y="1555750"/>
            <a:ext cx="8077200" cy="413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314325" indent="-314325">
              <a:buClr>
                <a:srgbClr val="0B69BA"/>
              </a:buClr>
              <a:buSzPct val="120000"/>
              <a:buFont typeface="Arial" panose="020B0604020202020204" pitchFamily="34" charset="0"/>
              <a:buChar char="•"/>
            </a:pPr>
            <a:r>
              <a:rPr lang="es-UY" altLang="es-UY" sz="2200" dirty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En el grupo de 15 a 19 años de edad, se registraron 3.968 nacimientos, es decir 586 nacimientos menos que en 2018 y 1.399 menos que en 2017.</a:t>
            </a:r>
            <a:endParaRPr lang="es-UY" altLang="es-UY" sz="2200" dirty="0">
              <a:solidFill>
                <a:srgbClr val="0B69BA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314325" indent="-314325"/>
            <a:endParaRPr lang="es-UY" altLang="es-UY" sz="2200" dirty="0">
              <a:solidFill>
                <a:srgbClr val="0B69BA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314325" indent="-314325">
              <a:buClr>
                <a:srgbClr val="0B69BA"/>
              </a:buClr>
              <a:buSzPct val="120000"/>
              <a:buFont typeface="Arial" panose="020B0604020202020204" pitchFamily="34" charset="0"/>
              <a:buChar char="•"/>
            </a:pPr>
            <a:r>
              <a:rPr lang="es-UY" altLang="es-UY" sz="2200" b="1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83 </a:t>
            </a:r>
            <a:r>
              <a:rPr lang="es-UY" altLang="es-UY" sz="2200" b="1" dirty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niñas de 14 años o menos</a:t>
            </a:r>
            <a:r>
              <a:rPr lang="es-UY" altLang="es-UY" sz="2200" dirty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, fueron madres. </a:t>
            </a:r>
            <a:endParaRPr lang="es-UY" altLang="es-UY" sz="2200" dirty="0">
              <a:solidFill>
                <a:srgbClr val="0B69BA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363855" lvl="1">
              <a:buClr>
                <a:srgbClr val="0B69BA"/>
              </a:buClr>
              <a:buSzPct val="120000"/>
            </a:pPr>
            <a:r>
              <a:rPr lang="es-UY" altLang="es-UY" sz="2200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Esta </a:t>
            </a:r>
            <a:r>
              <a:rPr lang="es-UY" altLang="es-UY" sz="2200" dirty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cifra fue de </a:t>
            </a:r>
            <a:r>
              <a:rPr lang="es-UY" altLang="es-UY" sz="2200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71 </a:t>
            </a:r>
            <a:r>
              <a:rPr lang="es-UY" altLang="es-UY" sz="2200" dirty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niñas en </a:t>
            </a:r>
            <a:r>
              <a:rPr lang="es-UY" altLang="es-UY" sz="2200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2018, 98 niñas en 2017 y 123 </a:t>
            </a:r>
            <a:r>
              <a:rPr lang="es-UY" altLang="es-UY" sz="2200" dirty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niñas en el año 2016. </a:t>
            </a:r>
            <a:r>
              <a:rPr lang="es-UY" altLang="es-UY" sz="2200" b="1" dirty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Vulneración de derechos</a:t>
            </a:r>
            <a:endParaRPr lang="es-UY" altLang="es-UY" sz="2200" b="1" dirty="0">
              <a:solidFill>
                <a:srgbClr val="0B69BA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363855" lvl="1">
              <a:buClr>
                <a:srgbClr val="0B69BA"/>
              </a:buClr>
              <a:buSzPct val="120000"/>
            </a:pPr>
            <a:endParaRPr lang="es-UY" altLang="es-UY" sz="2200" dirty="0">
              <a:solidFill>
                <a:srgbClr val="0B69BA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314325" indent="-314325">
              <a:buClr>
                <a:srgbClr val="0B69BA"/>
              </a:buClr>
              <a:buSzPct val="120000"/>
              <a:buFont typeface="Arial" panose="020B0604020202020204" pitchFamily="34" charset="0"/>
              <a:buChar char="•"/>
            </a:pPr>
            <a:r>
              <a:rPr lang="es-UY" altLang="es-UY" sz="2200" dirty="0" smtClean="0">
                <a:solidFill>
                  <a:srgbClr val="0B69BA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</a:rPr>
              <a:t>El aporte que realiza el descenso de los nacimientos en madres adolescentes representa el 22% del descenso del total de los nacimientos. </a:t>
            </a:r>
            <a:endParaRPr lang="es-UY" altLang="es-UY" sz="2200" dirty="0" smtClean="0">
              <a:solidFill>
                <a:srgbClr val="0B69BA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  <a:p>
            <a:pPr marL="314325" indent="-314325"/>
            <a:endParaRPr lang="es-UY" altLang="es-UY" sz="2200" dirty="0">
              <a:solidFill>
                <a:srgbClr val="0B69BA"/>
              </a:solidFill>
              <a:latin typeface="Arial" panose="020B0604020202020204" pitchFamily="34" charset="0"/>
              <a:ea typeface="Lucida Grande" charset="0"/>
              <a:cs typeface="Arial" panose="020B0604020202020204" pitchFamily="34" charset="0"/>
            </a:endParaRPr>
          </a:p>
        </p:txBody>
      </p:sp>
      <p:sp>
        <p:nvSpPr>
          <p:cNvPr id="10244" name="3 CuadroTexto"/>
          <p:cNvSpPr txBox="1">
            <a:spLocks noChangeArrowheads="1"/>
          </p:cNvSpPr>
          <p:nvPr/>
        </p:nvSpPr>
        <p:spPr bwMode="auto">
          <a:xfrm>
            <a:off x="681673" y="5559425"/>
            <a:ext cx="1621155" cy="275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 charset="0"/>
                <a:ea typeface="PingFang SC Regular" charset="0"/>
                <a:cs typeface="PingFang SC Regular" charset="0"/>
                <a:sym typeface="Lucida Grande" charset="0"/>
              </a:defRPr>
            </a:lvl9pPr>
          </a:lstStyle>
          <a:p>
            <a:r>
              <a:rPr lang="es-UY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*Cifras preliminares</a:t>
            </a:r>
            <a:endParaRPr lang="es-UY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4624"/>
            <a:ext cx="8003232" cy="850106"/>
          </a:xfrm>
        </p:spPr>
        <p:txBody>
          <a:bodyPr/>
          <a:lstStyle/>
          <a:p>
            <a:pPr algn="ctr"/>
            <a:r>
              <a:rPr lang="es-UY" sz="2400" b="1" kern="1200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Lucida Grande" charset="0"/>
              </a:rPr>
              <a:t>Aporte porcentual de cada grupo de edad </a:t>
            </a:r>
            <a:br>
              <a:rPr lang="es-UY" sz="2400" b="1" kern="1200" dirty="0" smtClean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Lucida Grande" charset="0"/>
              </a:rPr>
            </a:br>
            <a:r>
              <a:rPr lang="es-UY" sz="2400" b="1" kern="1200" dirty="0" smtClean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Lucida Grande" charset="0"/>
              </a:rPr>
              <a:t>al </a:t>
            </a:r>
            <a:r>
              <a:rPr lang="es-UY" sz="2400" b="1" kern="1200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Lucida Grande" charset="0"/>
              </a:rPr>
              <a:t>descenso de la </a:t>
            </a:r>
            <a:r>
              <a:rPr lang="es-UY" sz="2400" b="1" kern="1200" dirty="0" smtClean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Lucida Grande" charset="0"/>
              </a:rPr>
              <a:t>Natalidad 2017-2018 / 2018-2019*</a:t>
            </a:r>
            <a:endParaRPr lang="es-UY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971600" y="980728"/>
          <a:ext cx="7056784" cy="2520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Hoja de cálculo" r:id="rId2" imgW="3829050" imgH="2686050" progId="Excel.Sheet.12">
                  <p:embed/>
                </p:oleObj>
              </mc:Choice>
              <mc:Fallback>
                <p:oleObj name="Hoja de cálculo" r:id="rId2" imgW="3829050" imgH="2686050" progId="Excel.Sheet.12">
                  <p:embed/>
                  <p:pic>
                    <p:nvPicPr>
                      <p:cNvPr id="0" name="Picture 308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71600" y="980728"/>
                        <a:ext cx="7056784" cy="2520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2 Objeto"/>
          <p:cNvGraphicFramePr>
            <a:graphicFrameLocks noChangeAspect="1"/>
          </p:cNvGraphicFramePr>
          <p:nvPr/>
        </p:nvGraphicFramePr>
        <p:xfrm>
          <a:off x="971600" y="3573269"/>
          <a:ext cx="7056784" cy="2736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Hoja de cálculo" r:id="rId4" imgW="3829050" imgH="2686050" progId="Excel.Sheet.12">
                  <p:embed/>
                </p:oleObj>
              </mc:Choice>
              <mc:Fallback>
                <p:oleObj name="Hoja de cálculo" r:id="rId4" imgW="3829050" imgH="2686050" progId="Excel.Sheet.12">
                  <p:embed/>
                  <p:pic>
                    <p:nvPicPr>
                      <p:cNvPr id="0" name="Picture 308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71600" y="3573269"/>
                        <a:ext cx="7056784" cy="27363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ctr"/>
            <a:r>
              <a:rPr lang="es-ES" sz="2000" b="1" kern="1200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Lucida Grande" charset="0"/>
              </a:rPr>
              <a:t>Evolución de tasas </a:t>
            </a:r>
            <a:r>
              <a:rPr lang="es-ES" sz="2000" b="1" kern="1200" dirty="0" smtClean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Lucida Grande" charset="0"/>
              </a:rPr>
              <a:t>específicas </a:t>
            </a:r>
            <a:r>
              <a:rPr lang="es-ES" sz="2000" b="1" kern="1200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Lucida Grande" charset="0"/>
              </a:rPr>
              <a:t>de Fecundidad adolescente. </a:t>
            </a:r>
            <a:r>
              <a:rPr lang="es-ES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Uruguay 2004-2019*</a:t>
            </a:r>
            <a:r>
              <a:rPr lang="es-ES" sz="2000" b="1" kern="1200" dirty="0" smtClean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Lucida Grande" charset="0"/>
              </a:rPr>
              <a:t>  </a:t>
            </a:r>
            <a:br>
              <a:rPr lang="es-ES" sz="1800" b="1" kern="1200" dirty="0">
                <a:solidFill>
                  <a:srgbClr val="00B050"/>
                </a:solidFill>
                <a:latin typeface="Arial" panose="020B0604020202020204" pitchFamily="34" charset="0"/>
                <a:ea typeface="Lucida Grande" charset="0"/>
                <a:cs typeface="Arial" panose="020B0604020202020204" pitchFamily="34" charset="0"/>
                <a:sym typeface="Lucida Grande" charset="0"/>
              </a:rPr>
            </a:br>
            <a:r>
              <a:rPr lang="es-ES" sz="1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(nacimientos por cada mil adolescentes de 15 a 19 años)</a:t>
            </a:r>
            <a:endParaRPr lang="es-UY" sz="1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1 Gráfico"/>
          <p:cNvGraphicFramePr>
            <a:graphicFrameLocks noGrp="1"/>
          </p:cNvGraphicFramePr>
          <p:nvPr>
            <p:ph idx="1"/>
          </p:nvPr>
        </p:nvGraphicFramePr>
        <p:xfrm>
          <a:off x="654368" y="1454150"/>
          <a:ext cx="7835265" cy="4593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6" name="3 CuadroTexto"/>
          <p:cNvSpPr txBox="1">
            <a:spLocks noChangeArrowheads="1"/>
          </p:cNvSpPr>
          <p:nvPr/>
        </p:nvSpPr>
        <p:spPr bwMode="auto">
          <a:xfrm>
            <a:off x="753428" y="6199028"/>
            <a:ext cx="1621155" cy="275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Lucida Grande"/>
                <a:ea typeface="PingFang SC Regular"/>
                <a:cs typeface="PingFang SC Regular"/>
                <a:sym typeface="Lucida Grande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Lucida Grande"/>
                <a:ea typeface="PingFang SC Regular"/>
                <a:cs typeface="PingFang SC Regular"/>
                <a:sym typeface="Lucida Grande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Lucida Grande"/>
                <a:ea typeface="PingFang SC Regular"/>
                <a:cs typeface="PingFang SC Regular"/>
                <a:sym typeface="Lucida Grande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Lucida Grande"/>
                <a:ea typeface="PingFang SC Regular"/>
                <a:cs typeface="PingFang SC Regular"/>
                <a:sym typeface="Lucida Grande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Lucida Grande"/>
                <a:ea typeface="PingFang SC Regular"/>
                <a:cs typeface="PingFang SC Regular"/>
                <a:sym typeface="Lucida Grande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/>
                <a:ea typeface="PingFang SC Regular"/>
                <a:cs typeface="PingFang SC Regular"/>
                <a:sym typeface="Lucida Grande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/>
                <a:ea typeface="PingFang SC Regular"/>
                <a:cs typeface="PingFang SC Regular"/>
                <a:sym typeface="Lucida Grande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/>
                <a:ea typeface="PingFang SC Regular"/>
                <a:cs typeface="PingFang SC Regular"/>
                <a:sym typeface="Lucida Grande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Lucida Grande"/>
                <a:ea typeface="PingFang SC Regular"/>
                <a:cs typeface="PingFang SC Regular"/>
                <a:sym typeface="Lucida Grande"/>
              </a:defRPr>
            </a:lvl9pPr>
          </a:lstStyle>
          <a:p>
            <a:r>
              <a:rPr lang="es-UY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*Cifras preliminares</a:t>
            </a:r>
            <a:endParaRPr lang="es-UY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FFF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Helvetica"/>
        <a:ea typeface="PingFang SC Regular"/>
        <a:cs typeface="PingFang SC Regular"/>
      </a:majorFont>
      <a:minorFont>
        <a:latin typeface="Helvetica"/>
        <a:ea typeface="PingFang SC Regular"/>
        <a:cs typeface="PingFang SC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BBE0E3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Lucida Grande" charset="0"/>
            <a:ea typeface="PingFang SC Regular" charset="0"/>
            <a:cs typeface="PingFang SC Regular" charset="0"/>
            <a:sym typeface="Lucida Gran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BBE0E3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Lucida Grande" charset="0"/>
            <a:ea typeface="PingFang SC Regular" charset="0"/>
            <a:cs typeface="PingFang SC Regular" charset="0"/>
            <a:sym typeface="Lucida Grande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FFF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Helvetica"/>
        <a:ea typeface="PingFang SC Regular"/>
        <a:cs typeface="PingFang SC Regular"/>
      </a:majorFont>
      <a:minorFont>
        <a:latin typeface="Helvetica"/>
        <a:ea typeface="PingFang SC Regular"/>
        <a:cs typeface="PingFang SC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BBE0E3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Lucida Grande" charset="0"/>
            <a:ea typeface="PingFang SC Regular" charset="0"/>
            <a:cs typeface="PingFang SC Regular" charset="0"/>
            <a:sym typeface="Lucida Gran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BBE0E3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Lucida Grande" charset="0"/>
            <a:ea typeface="PingFang SC Regular" charset="0"/>
            <a:cs typeface="PingFang SC Regular" charset="0"/>
            <a:sym typeface="Lucida Grande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FFFFFF"/>
    </a:accent1>
    <a:accent2>
      <a:srgbClr val="333399"/>
    </a:accent2>
    <a:accent3>
      <a:srgbClr val="FFFFFF"/>
    </a:accent3>
    <a:accent4>
      <a:srgbClr val="000000"/>
    </a:accent4>
    <a:accent5>
      <a:srgbClr val="FFFFF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FFFFFF"/>
    </a:accent1>
    <a:accent2>
      <a:srgbClr val="333399"/>
    </a:accent2>
    <a:accent3>
      <a:srgbClr val="FFFFFF"/>
    </a:accent3>
    <a:accent4>
      <a:srgbClr val="000000"/>
    </a:accent4>
    <a:accent5>
      <a:srgbClr val="FFFFF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FFFFFF"/>
    </a:accent1>
    <a:accent2>
      <a:srgbClr val="333399"/>
    </a:accent2>
    <a:accent3>
      <a:srgbClr val="FFFFFF"/>
    </a:accent3>
    <a:accent4>
      <a:srgbClr val="000000"/>
    </a:accent4>
    <a:accent5>
      <a:srgbClr val="FFFFF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FFFFFF"/>
    </a:accent1>
    <a:accent2>
      <a:srgbClr val="333399"/>
    </a:accent2>
    <a:accent3>
      <a:srgbClr val="FFFFFF"/>
    </a:accent3>
    <a:accent4>
      <a:srgbClr val="000000"/>
    </a:accent4>
    <a:accent5>
      <a:srgbClr val="FFFFF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FFFFFF"/>
    </a:accent1>
    <a:accent2>
      <a:srgbClr val="333399"/>
    </a:accent2>
    <a:accent3>
      <a:srgbClr val="FFFFFF"/>
    </a:accent3>
    <a:accent4>
      <a:srgbClr val="000000"/>
    </a:accent4>
    <a:accent5>
      <a:srgbClr val="FFFFF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FFFFFF"/>
    </a:accent1>
    <a:accent2>
      <a:srgbClr val="333399"/>
    </a:accent2>
    <a:accent3>
      <a:srgbClr val="FFFFFF"/>
    </a:accent3>
    <a:accent4>
      <a:srgbClr val="000000"/>
    </a:accent4>
    <a:accent5>
      <a:srgbClr val="FFFFF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FFFFFF"/>
    </a:accent1>
    <a:accent2>
      <a:srgbClr val="333399"/>
    </a:accent2>
    <a:accent3>
      <a:srgbClr val="FFFFFF"/>
    </a:accent3>
    <a:accent4>
      <a:srgbClr val="000000"/>
    </a:accent4>
    <a:accent5>
      <a:srgbClr val="FFFFF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FFFFFF"/>
    </a:accent1>
    <a:accent2>
      <a:srgbClr val="333399"/>
    </a:accent2>
    <a:accent3>
      <a:srgbClr val="FFFFFF"/>
    </a:accent3>
    <a:accent4>
      <a:srgbClr val="000000"/>
    </a:accent4>
    <a:accent5>
      <a:srgbClr val="FFFFF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FFFFFF"/>
    </a:accent1>
    <a:accent2>
      <a:srgbClr val="333399"/>
    </a:accent2>
    <a:accent3>
      <a:srgbClr val="FFFFFF"/>
    </a:accent3>
    <a:accent4>
      <a:srgbClr val="000000"/>
    </a:accent4>
    <a:accent5>
      <a:srgbClr val="FFFFF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FFFFFF"/>
    </a:accent1>
    <a:accent2>
      <a:srgbClr val="333399"/>
    </a:accent2>
    <a:accent3>
      <a:srgbClr val="FFFFFF"/>
    </a:accent3>
    <a:accent4>
      <a:srgbClr val="000000"/>
    </a:accent4>
    <a:accent5>
      <a:srgbClr val="FFFFF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FFFFFF"/>
    </a:accent1>
    <a:accent2>
      <a:srgbClr val="333399"/>
    </a:accent2>
    <a:accent3>
      <a:srgbClr val="FFFFFF"/>
    </a:accent3>
    <a:accent4>
      <a:srgbClr val="000000"/>
    </a:accent4>
    <a:accent5>
      <a:srgbClr val="FFFFF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FFFFFF"/>
    </a:accent1>
    <a:accent2>
      <a:srgbClr val="333399"/>
    </a:accent2>
    <a:accent3>
      <a:srgbClr val="FFFFFF"/>
    </a:accent3>
    <a:accent4>
      <a:srgbClr val="000000"/>
    </a:accent4>
    <a:accent5>
      <a:srgbClr val="FFFFF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FFFFFF"/>
    </a:accent1>
    <a:accent2>
      <a:srgbClr val="333399"/>
    </a:accent2>
    <a:accent3>
      <a:srgbClr val="FFFFFF"/>
    </a:accent3>
    <a:accent4>
      <a:srgbClr val="000000"/>
    </a:accent4>
    <a:accent5>
      <a:srgbClr val="FFFFF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4625</Words>
  <Application>WPS Presentation</Application>
  <PresentationFormat>Presentación en pantalla (4:3)</PresentationFormat>
  <Paragraphs>582</Paragraphs>
  <Slides>18</Slides>
  <Notes>8</Notes>
  <HiddenSlides>0</HiddenSlides>
  <MMClips>0</MMClips>
  <ScaleCrop>false</ScaleCrop>
  <HeadingPairs>
    <vt:vector size="8" baseType="variant">
      <vt:variant>
        <vt:lpstr>已用的字体</vt:lpstr>
      </vt:variant>
      <vt:variant>
        <vt:i4>25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47" baseType="lpstr">
      <vt:lpstr>Arial</vt:lpstr>
      <vt:lpstr>SimSun</vt:lpstr>
      <vt:lpstr>Wingdings</vt:lpstr>
      <vt:lpstr>Lucida Grande</vt:lpstr>
      <vt:lpstr>PingFang SC Regular</vt:lpstr>
      <vt:lpstr>Helvetica</vt:lpstr>
      <vt:lpstr>PingFang SC Semibold</vt:lpstr>
      <vt:lpstr>Calibri</vt:lpstr>
      <vt:lpstr>Lucida Grande</vt:lpstr>
      <vt:lpstr>PingFang SC Regular</vt:lpstr>
      <vt:lpstr>Microsoft YaHei</vt:lpstr>
      <vt:lpstr/>
      <vt:lpstr>Arial Unicode MS</vt:lpstr>
      <vt:lpstr>Arial</vt:lpstr>
      <vt:lpstr>Times New Roman</vt:lpstr>
      <vt:lpstr>Calibri</vt:lpstr>
      <vt:lpstr>Amelia-Rounded-UP-Light</vt:lpstr>
      <vt:lpstr>Amelia-Rounded-Regular</vt:lpstr>
      <vt:lpstr>Adobe Song Std L</vt:lpstr>
      <vt:lpstr>Adobe Fangsong Std R</vt:lpstr>
      <vt:lpstr>Trebuchet MS</vt:lpstr>
      <vt:lpstr>Adobe Kaiti Std R</vt:lpstr>
      <vt:lpstr>Adobe Fan Heiti Std B</vt:lpstr>
      <vt:lpstr>AmeliaRounded-Bold</vt:lpstr>
      <vt:lpstr>Segoe Print</vt:lpstr>
      <vt:lpstr>Blank</vt:lpstr>
      <vt:lpstr>1_Blank</vt:lpstr>
      <vt:lpstr>Excel.Sheet.12</vt:lpstr>
      <vt:lpstr>Excel.Sheet.12</vt:lpstr>
      <vt:lpstr>Natalidad/Fecundidad</vt:lpstr>
      <vt:lpstr>Natalidad/Fecundidad </vt:lpstr>
      <vt:lpstr>PowerPoint 演示文稿</vt:lpstr>
      <vt:lpstr>PowerPoint 演示文稿</vt:lpstr>
      <vt:lpstr>PowerPoint 演示文稿</vt:lpstr>
      <vt:lpstr>Nº de Nacimientos según grupos  de edad: 2017, 2018 y 2019* </vt:lpstr>
      <vt:lpstr>PowerPoint 演示文稿</vt:lpstr>
      <vt:lpstr>Aporte porcentual de cada grupo de edad  al descenso de la Natalidad 2017-2018 / 2018-2019*</vt:lpstr>
      <vt:lpstr>Evolución de tasas específicas de Fecundidad adolescente. Uruguay 2004-2019*   (nacimientos por cada mil adolescentes de 15 a 19 años)</vt:lpstr>
      <vt:lpstr>Evolución reciente de la fecundidad adolescente (nacimientos cada mil adolescentes de 15 a 19 años) Regiones seleccionadas</vt:lpstr>
      <vt:lpstr>PowerPoint 演示文稿</vt:lpstr>
      <vt:lpstr>Mortalidad infantil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Muchas Gracias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“Tendencias recientes de la fecundidad, natalidad, mortalidad infantil y mortalidad materna en Uruguay”</dc:title>
  <dc:creator>Adriana Misa</dc:creator>
  <cp:lastModifiedBy>fmvelazquez</cp:lastModifiedBy>
  <cp:revision>295</cp:revision>
  <cp:lastPrinted>2018-03-15T14:46:00Z</cp:lastPrinted>
  <dcterms:created xsi:type="dcterms:W3CDTF">2020-02-27T12:06:21Z</dcterms:created>
  <dcterms:modified xsi:type="dcterms:W3CDTF">2020-02-27T12:47:53Z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1033-10.2.0.7646</vt:lpwstr>
  </property>
</Properties>
</file>